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 id="2147483653" r:id="rId3"/>
  </p:sldMasterIdLst>
  <p:notesMasterIdLst>
    <p:notesMasterId r:id="rId70"/>
  </p:notesMasterIdLst>
  <p:handoutMasterIdLst>
    <p:handoutMasterId r:id="rId71"/>
  </p:handoutMasterIdLst>
  <p:sldIdLst>
    <p:sldId id="259" r:id="rId4"/>
    <p:sldId id="258"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3" r:id="rId18"/>
    <p:sldId id="304" r:id="rId19"/>
    <p:sldId id="305" r:id="rId20"/>
    <p:sldId id="302" r:id="rId21"/>
    <p:sldId id="260" r:id="rId22"/>
    <p:sldId id="307" r:id="rId23"/>
    <p:sldId id="308" r:id="rId24"/>
    <p:sldId id="309" r:id="rId25"/>
    <p:sldId id="310" r:id="rId26"/>
    <p:sldId id="311" r:id="rId27"/>
    <p:sldId id="312" r:id="rId28"/>
    <p:sldId id="306" r:id="rId29"/>
    <p:sldId id="314" r:id="rId30"/>
    <p:sldId id="315" r:id="rId31"/>
    <p:sldId id="316" r:id="rId32"/>
    <p:sldId id="317" r:id="rId33"/>
    <p:sldId id="318" r:id="rId34"/>
    <p:sldId id="257" r:id="rId35"/>
    <p:sldId id="313" r:id="rId36"/>
    <p:sldId id="261" r:id="rId37"/>
    <p:sldId id="262" r:id="rId38"/>
    <p:sldId id="263" r:id="rId39"/>
    <p:sldId id="264" r:id="rId40"/>
    <p:sldId id="265" r:id="rId41"/>
    <p:sldId id="266" r:id="rId42"/>
    <p:sldId id="267" r:id="rId43"/>
    <p:sldId id="268" r:id="rId44"/>
    <p:sldId id="269" r:id="rId45"/>
    <p:sldId id="270" r:id="rId46"/>
    <p:sldId id="271" r:id="rId47"/>
    <p:sldId id="272" r:id="rId48"/>
    <p:sldId id="273" r:id="rId49"/>
    <p:sldId id="274" r:id="rId50"/>
    <p:sldId id="275" r:id="rId51"/>
    <p:sldId id="276" r:id="rId52"/>
    <p:sldId id="277" r:id="rId53"/>
    <p:sldId id="278" r:id="rId54"/>
    <p:sldId id="279" r:id="rId55"/>
    <p:sldId id="280" r:id="rId56"/>
    <p:sldId id="281" r:id="rId57"/>
    <p:sldId id="282" r:id="rId58"/>
    <p:sldId id="283" r:id="rId59"/>
    <p:sldId id="320" r:id="rId60"/>
    <p:sldId id="321" r:id="rId61"/>
    <p:sldId id="284" r:id="rId62"/>
    <p:sldId id="322" r:id="rId63"/>
    <p:sldId id="285" r:id="rId64"/>
    <p:sldId id="286" r:id="rId65"/>
    <p:sldId id="287" r:id="rId66"/>
    <p:sldId id="288" r:id="rId67"/>
    <p:sldId id="289" r:id="rId68"/>
    <p:sldId id="319" r:id="rId69"/>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BE65"/>
    <a:srgbClr val="FAAF4C"/>
    <a:srgbClr val="EF5B34"/>
    <a:srgbClr val="000000"/>
    <a:srgbClr val="3E6C57"/>
    <a:srgbClr val="404040"/>
    <a:srgbClr val="408000"/>
    <a:srgbClr val="595959"/>
    <a:srgbClr val="FFA611"/>
    <a:srgbClr val="FFBE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4" autoAdjust="0"/>
    <p:restoredTop sz="94678" autoAdjust="0"/>
  </p:normalViewPr>
  <p:slideViewPr>
    <p:cSldViewPr snapToGrid="0" snapToObjects="1">
      <p:cViewPr>
        <p:scale>
          <a:sx n="64" d="100"/>
          <a:sy n="64" d="100"/>
        </p:scale>
        <p:origin x="-1566" y="-8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5877E72A-45C3-4515-A87E-8CDB5600BA17}" type="datetimeFigureOut">
              <a:rPr lang="en-US" smtClean="0"/>
              <a:t>7/28/2014</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A7C303DD-5C4C-47B3-8410-8BEFF1AC0230}" type="slidenum">
              <a:rPr lang="en-US" smtClean="0"/>
              <a:t>‹#›</a:t>
            </a:fld>
            <a:endParaRPr lang="en-US"/>
          </a:p>
        </p:txBody>
      </p:sp>
    </p:spTree>
    <p:extLst>
      <p:ext uri="{BB962C8B-B14F-4D97-AF65-F5344CB8AC3E}">
        <p14:creationId xmlns:p14="http://schemas.microsoft.com/office/powerpoint/2010/main" val="572409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0244865A-E1C9-41FE-9F91-E5D2E26A949C}" type="datetimeFigureOut">
              <a:rPr lang="en-US" smtClean="0"/>
              <a:t>7/28/2014</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F75EC6AD-DD6D-431C-87AA-BEF2ACCF4A27}" type="slidenum">
              <a:rPr lang="en-US" smtClean="0"/>
              <a:t>‹#›</a:t>
            </a:fld>
            <a:endParaRPr lang="en-US"/>
          </a:p>
        </p:txBody>
      </p:sp>
    </p:spTree>
    <p:extLst>
      <p:ext uri="{BB962C8B-B14F-4D97-AF65-F5344CB8AC3E}">
        <p14:creationId xmlns:p14="http://schemas.microsoft.com/office/powerpoint/2010/main" val="3131202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1</a:t>
            </a:fld>
            <a:endParaRPr lang="en-US"/>
          </a:p>
        </p:txBody>
      </p:sp>
    </p:spTree>
    <p:extLst>
      <p:ext uri="{BB962C8B-B14F-4D97-AF65-F5344CB8AC3E}">
        <p14:creationId xmlns:p14="http://schemas.microsoft.com/office/powerpoint/2010/main" val="946777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10</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11</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12</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13</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14</a:t>
            </a:fld>
            <a:endParaRPr lang="en-US"/>
          </a:p>
        </p:txBody>
      </p:sp>
    </p:spTree>
    <p:extLst>
      <p:ext uri="{BB962C8B-B14F-4D97-AF65-F5344CB8AC3E}">
        <p14:creationId xmlns:p14="http://schemas.microsoft.com/office/powerpoint/2010/main" val="2059843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15</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16</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17</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18</a:t>
            </a:fld>
            <a:endParaRPr lang="en-US"/>
          </a:p>
        </p:txBody>
      </p:sp>
    </p:spTree>
    <p:extLst>
      <p:ext uri="{BB962C8B-B14F-4D97-AF65-F5344CB8AC3E}">
        <p14:creationId xmlns:p14="http://schemas.microsoft.com/office/powerpoint/2010/main" val="2059843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19</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2</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20</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21</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22</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23</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24</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25</a:t>
            </a:fld>
            <a:endParaRPr lang="en-US"/>
          </a:p>
        </p:txBody>
      </p:sp>
    </p:spTree>
    <p:extLst>
      <p:ext uri="{BB962C8B-B14F-4D97-AF65-F5344CB8AC3E}">
        <p14:creationId xmlns:p14="http://schemas.microsoft.com/office/powerpoint/2010/main" val="2059843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26</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27</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28</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29</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3</a:t>
            </a:fld>
            <a:endParaRPr lang="en-US"/>
          </a:p>
        </p:txBody>
      </p:sp>
    </p:spTree>
    <p:extLst>
      <p:ext uri="{BB962C8B-B14F-4D97-AF65-F5344CB8AC3E}">
        <p14:creationId xmlns:p14="http://schemas.microsoft.com/office/powerpoint/2010/main" val="2059843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30</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31</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32</a:t>
            </a:fld>
            <a:endParaRPr lang="en-US"/>
          </a:p>
        </p:txBody>
      </p:sp>
    </p:spTree>
    <p:extLst>
      <p:ext uri="{BB962C8B-B14F-4D97-AF65-F5344CB8AC3E}">
        <p14:creationId xmlns:p14="http://schemas.microsoft.com/office/powerpoint/2010/main" val="2059843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33</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34</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35</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36</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37</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38</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39</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4</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40</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41</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42</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43</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44</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45</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46</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47</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48</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49</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5</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50</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51</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52</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53</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54</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55</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56</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57</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58</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59</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6</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60</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61</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62</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63</a:t>
            </a:fld>
            <a:endParaRPr lang="en-US"/>
          </a:p>
        </p:txBody>
      </p:sp>
    </p:spTree>
    <p:extLst>
      <p:ext uri="{BB962C8B-B14F-4D97-AF65-F5344CB8AC3E}">
        <p14:creationId xmlns:p14="http://schemas.microsoft.com/office/powerpoint/2010/main" val="20598431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64</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65</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66</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7</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8</a:t>
            </a:fld>
            <a:endParaRPr lang="en-US"/>
          </a:p>
        </p:txBody>
      </p:sp>
    </p:spTree>
    <p:extLst>
      <p:ext uri="{BB962C8B-B14F-4D97-AF65-F5344CB8AC3E}">
        <p14:creationId xmlns:p14="http://schemas.microsoft.com/office/powerpoint/2010/main" val="862324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EC6AD-DD6D-431C-87AA-BEF2ACCF4A27}" type="slidenum">
              <a:rPr lang="en-US" smtClean="0"/>
              <a:t>9</a:t>
            </a:fld>
            <a:endParaRPr lang="en-US"/>
          </a:p>
        </p:txBody>
      </p:sp>
    </p:spTree>
    <p:extLst>
      <p:ext uri="{BB962C8B-B14F-4D97-AF65-F5344CB8AC3E}">
        <p14:creationId xmlns:p14="http://schemas.microsoft.com/office/powerpoint/2010/main" val="862324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6898" y="2067312"/>
            <a:ext cx="4621693" cy="1470025"/>
          </a:xfrm>
          <a:prstGeom prst="rect">
            <a:avLst/>
          </a:prstGeom>
        </p:spPr>
        <p:txBody>
          <a:bodyPr/>
          <a:lstStyle>
            <a:lvl1pPr algn="l">
              <a:defRPr sz="5000" b="1">
                <a:latin typeface="Century Gothic" panose="020B0502020202020204" pitchFamily="34" charset="0"/>
              </a:defRPr>
            </a:lvl1pPr>
          </a:lstStyle>
          <a:p>
            <a:r>
              <a:rPr lang="en-US" dirty="0" smtClean="0"/>
              <a:t>TITLE OF</a:t>
            </a:r>
            <a:br>
              <a:rPr lang="en-US" dirty="0" smtClean="0"/>
            </a:br>
            <a:r>
              <a:rPr lang="en-US" dirty="0" smtClean="0"/>
              <a:t>POWERPOINT</a:t>
            </a:r>
            <a:endParaRPr lang="en-US" dirty="0"/>
          </a:p>
        </p:txBody>
      </p:sp>
      <p:sp>
        <p:nvSpPr>
          <p:cNvPr id="3" name="Subtitle 2"/>
          <p:cNvSpPr>
            <a:spLocks noGrp="1"/>
          </p:cNvSpPr>
          <p:nvPr>
            <p:ph type="subTitle" idx="1" hasCustomPrompt="1"/>
          </p:nvPr>
        </p:nvSpPr>
        <p:spPr>
          <a:xfrm>
            <a:off x="516846" y="3766932"/>
            <a:ext cx="4611745" cy="685800"/>
          </a:xfrm>
          <a:prstGeom prst="rect">
            <a:avLst/>
          </a:prstGeom>
        </p:spPr>
        <p:txBody>
          <a:bodyPr/>
          <a:lstStyle>
            <a:lvl1pPr marL="0" indent="0" algn="l">
              <a:buNone/>
              <a:defRPr sz="2800" baseline="0">
                <a:solidFill>
                  <a:srgbClr val="6FBE65"/>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here</a:t>
            </a:r>
            <a:endParaRPr lang="en-US" dirty="0"/>
          </a:p>
        </p:txBody>
      </p:sp>
    </p:spTree>
    <p:extLst>
      <p:ext uri="{BB962C8B-B14F-4D97-AF65-F5344CB8AC3E}">
        <p14:creationId xmlns:p14="http://schemas.microsoft.com/office/powerpoint/2010/main" val="14302162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368962"/>
            <a:ext cx="7772400" cy="771804"/>
          </a:xfrm>
          <a:prstGeom prst="rect">
            <a:avLst/>
          </a:prstGeom>
        </p:spPr>
        <p:txBody>
          <a:bodyPr/>
          <a:lstStyle>
            <a:lvl1pPr>
              <a:defRPr b="1" baseline="0">
                <a:latin typeface="Century Gothic" panose="020B0502020202020204" pitchFamily="34" charset="0"/>
              </a:defRPr>
            </a:lvl1pPr>
          </a:lstStyle>
          <a:p>
            <a:r>
              <a:rPr lang="en-US" dirty="0" smtClean="0"/>
              <a:t>TRANSITION SLIDE TITLE</a:t>
            </a:r>
            <a:endParaRPr lang="en-US" dirty="0"/>
          </a:p>
        </p:txBody>
      </p:sp>
    </p:spTree>
    <p:extLst>
      <p:ext uri="{BB962C8B-B14F-4D97-AF65-F5344CB8AC3E}">
        <p14:creationId xmlns:p14="http://schemas.microsoft.com/office/powerpoint/2010/main" val="14116263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932" y="354150"/>
            <a:ext cx="6215268" cy="719276"/>
          </a:xfrm>
          <a:prstGeom prst="rect">
            <a:avLst/>
          </a:prstGeom>
        </p:spPr>
        <p:txBody>
          <a:bodyPr/>
          <a:lstStyle>
            <a:lvl1pPr algn="l">
              <a:defRPr sz="4000" b="1" baseline="0">
                <a:latin typeface="Century Gothic" panose="020B0502020202020204" pitchFamily="34" charset="0"/>
              </a:defRPr>
            </a:lvl1pPr>
          </a:lstStyle>
          <a:p>
            <a:r>
              <a:rPr lang="en-US" dirty="0" smtClean="0"/>
              <a:t>Title of Slide</a:t>
            </a:r>
            <a:endParaRPr lang="en-US" dirty="0"/>
          </a:p>
        </p:txBody>
      </p:sp>
      <p:sp>
        <p:nvSpPr>
          <p:cNvPr id="3" name="Content Placeholder 2"/>
          <p:cNvSpPr>
            <a:spLocks noGrp="1"/>
          </p:cNvSpPr>
          <p:nvPr>
            <p:ph idx="1" hasCustomPrompt="1"/>
          </p:nvPr>
        </p:nvSpPr>
        <p:spPr>
          <a:xfrm>
            <a:off x="457200" y="1600200"/>
            <a:ext cx="8229600" cy="4525963"/>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477000"/>
            <a:ext cx="2133600" cy="244475"/>
          </a:xfrm>
          <a:prstGeom prst="rect">
            <a:avLst/>
          </a:prstGeom>
        </p:spPr>
        <p:txBody>
          <a:bodyPr/>
          <a:lstStyle>
            <a:lvl1pPr>
              <a:defRPr sz="1200">
                <a:solidFill>
                  <a:schemeClr val="tx1"/>
                </a:solidFill>
                <a:latin typeface="Century Gothic" panose="020B0502020202020204" pitchFamily="34" charset="0"/>
              </a:defRPr>
            </a:lvl1pPr>
          </a:lstStyle>
          <a:p>
            <a:fld id="{9A164C5D-E0A1-4468-88A2-9F3ACDDFB6AD}" type="datetime1">
              <a:rPr lang="en-US" smtClean="0"/>
              <a:t>7/28/2014</a:t>
            </a:fld>
            <a:endParaRPr lang="en-US" dirty="0"/>
          </a:p>
        </p:txBody>
      </p:sp>
      <p:sp>
        <p:nvSpPr>
          <p:cNvPr id="8" name="Footer Placeholder 4"/>
          <p:cNvSpPr>
            <a:spLocks noGrp="1"/>
          </p:cNvSpPr>
          <p:nvPr>
            <p:ph type="ftr" sz="quarter" idx="11"/>
          </p:nvPr>
        </p:nvSpPr>
        <p:spPr>
          <a:xfrm>
            <a:off x="3124200" y="6477000"/>
            <a:ext cx="2895600" cy="244475"/>
          </a:xfrm>
          <a:prstGeom prst="rect">
            <a:avLst/>
          </a:prstGeom>
        </p:spPr>
        <p:txBody>
          <a:bodyPr/>
          <a:lstStyle>
            <a:lvl1pPr algn="ctr">
              <a:defRPr sz="1200">
                <a:solidFill>
                  <a:schemeClr val="tx1"/>
                </a:solidFill>
                <a:latin typeface="Century Gothic" panose="020B0502020202020204" pitchFamily="34" charset="0"/>
              </a:defRPr>
            </a:lvl1pPr>
          </a:lstStyle>
          <a:p>
            <a:r>
              <a:rPr lang="en-US" smtClean="0"/>
              <a:t>Insert Footer Info</a:t>
            </a:r>
            <a:endParaRPr lang="en-US" dirty="0"/>
          </a:p>
        </p:txBody>
      </p:sp>
      <p:sp>
        <p:nvSpPr>
          <p:cNvPr id="9" name="Slide Number Placeholder 5"/>
          <p:cNvSpPr>
            <a:spLocks noGrp="1"/>
          </p:cNvSpPr>
          <p:nvPr>
            <p:ph type="sldNum" sz="quarter" idx="12"/>
          </p:nvPr>
        </p:nvSpPr>
        <p:spPr>
          <a:xfrm>
            <a:off x="6553200" y="6477000"/>
            <a:ext cx="2133600" cy="244475"/>
          </a:xfrm>
          <a:prstGeom prst="rect">
            <a:avLst/>
          </a:prstGeom>
        </p:spPr>
        <p:txBody>
          <a:bodyPr/>
          <a:lstStyle>
            <a:lvl1pPr algn="r">
              <a:defRPr sz="1200">
                <a:solidFill>
                  <a:schemeClr val="tx1"/>
                </a:solidFill>
                <a:latin typeface="Century Gothic" panose="020B0502020202020204" pitchFamily="34" charset="0"/>
              </a:defRPr>
            </a:lvl1pPr>
          </a:lstStyle>
          <a:p>
            <a:fld id="{10683152-FE04-45BB-B140-82E75CBAB908}" type="slidenum">
              <a:rPr lang="en-US" smtClean="0"/>
              <a:pPr/>
              <a:t>‹#›</a:t>
            </a:fld>
            <a:endParaRPr lang="en-US" dirty="0"/>
          </a:p>
        </p:txBody>
      </p:sp>
    </p:spTree>
    <p:extLst>
      <p:ext uri="{BB962C8B-B14F-4D97-AF65-F5344CB8AC3E}">
        <p14:creationId xmlns:p14="http://schemas.microsoft.com/office/powerpoint/2010/main" val="38839680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600200"/>
            <a:ext cx="4038600" cy="4525963"/>
          </a:xfrm>
          <a:prstGeom prst="rect">
            <a:avLst/>
          </a:prstGeom>
        </p:spPr>
        <p:txBody>
          <a:bodyPr/>
          <a:lstStyle>
            <a:lvl1pPr>
              <a:defRPr sz="2800" baseline="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a:prstGeom prst="rect">
            <a:avLst/>
          </a:prstGeom>
        </p:spPr>
        <p:txBody>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10"/>
          </p:nvPr>
        </p:nvSpPr>
        <p:spPr>
          <a:xfrm>
            <a:off x="457200" y="6477000"/>
            <a:ext cx="2133600" cy="244475"/>
          </a:xfrm>
          <a:prstGeom prst="rect">
            <a:avLst/>
          </a:prstGeom>
        </p:spPr>
        <p:txBody>
          <a:bodyPr/>
          <a:lstStyle>
            <a:lvl1pPr>
              <a:defRPr sz="1200">
                <a:solidFill>
                  <a:schemeClr val="tx1"/>
                </a:solidFill>
                <a:latin typeface="Century Gothic" panose="020B0502020202020204" pitchFamily="34" charset="0"/>
              </a:defRPr>
            </a:lvl1pPr>
          </a:lstStyle>
          <a:p>
            <a:fld id="{DC2A195F-E87E-419C-81FF-95343759C108}" type="datetime1">
              <a:rPr lang="en-US" smtClean="0"/>
              <a:t>7/28/2014</a:t>
            </a:fld>
            <a:endParaRPr lang="en-US" dirty="0"/>
          </a:p>
        </p:txBody>
      </p:sp>
      <p:sp>
        <p:nvSpPr>
          <p:cNvPr id="10" name="Footer Placeholder 4"/>
          <p:cNvSpPr>
            <a:spLocks noGrp="1"/>
          </p:cNvSpPr>
          <p:nvPr>
            <p:ph type="ftr" sz="quarter" idx="11"/>
          </p:nvPr>
        </p:nvSpPr>
        <p:spPr>
          <a:xfrm>
            <a:off x="3124200" y="6477000"/>
            <a:ext cx="2895600" cy="244475"/>
          </a:xfrm>
          <a:prstGeom prst="rect">
            <a:avLst/>
          </a:prstGeom>
        </p:spPr>
        <p:txBody>
          <a:bodyPr/>
          <a:lstStyle>
            <a:lvl1pPr algn="ctr">
              <a:defRPr sz="1200">
                <a:solidFill>
                  <a:schemeClr val="tx1"/>
                </a:solidFill>
                <a:latin typeface="Century Gothic" panose="020B0502020202020204" pitchFamily="34" charset="0"/>
              </a:defRPr>
            </a:lvl1pPr>
          </a:lstStyle>
          <a:p>
            <a:r>
              <a:rPr lang="en-US" smtClean="0"/>
              <a:t>Insert Footer Info</a:t>
            </a:r>
            <a:endParaRPr lang="en-US" dirty="0"/>
          </a:p>
        </p:txBody>
      </p:sp>
      <p:sp>
        <p:nvSpPr>
          <p:cNvPr id="11" name="Slide Number Placeholder 5"/>
          <p:cNvSpPr>
            <a:spLocks noGrp="1"/>
          </p:cNvSpPr>
          <p:nvPr>
            <p:ph type="sldNum" sz="quarter" idx="12"/>
          </p:nvPr>
        </p:nvSpPr>
        <p:spPr>
          <a:xfrm>
            <a:off x="6553200" y="6477000"/>
            <a:ext cx="2133600" cy="244475"/>
          </a:xfrm>
          <a:prstGeom prst="rect">
            <a:avLst/>
          </a:prstGeom>
        </p:spPr>
        <p:txBody>
          <a:bodyPr/>
          <a:lstStyle>
            <a:lvl1pPr algn="r">
              <a:defRPr sz="1200">
                <a:solidFill>
                  <a:schemeClr val="tx1"/>
                </a:solidFill>
                <a:latin typeface="Century Gothic" panose="020B0502020202020204" pitchFamily="34" charset="0"/>
              </a:defRPr>
            </a:lvl1pPr>
          </a:lstStyle>
          <a:p>
            <a:fld id="{10683152-FE04-45BB-B140-82E75CBAB908}" type="slidenum">
              <a:rPr lang="en-US" smtClean="0"/>
              <a:pPr/>
              <a:t>‹#›</a:t>
            </a:fld>
            <a:endParaRPr lang="en-US" dirty="0"/>
          </a:p>
        </p:txBody>
      </p:sp>
      <p:sp>
        <p:nvSpPr>
          <p:cNvPr id="14" name="Title 1"/>
          <p:cNvSpPr>
            <a:spLocks noGrp="1"/>
          </p:cNvSpPr>
          <p:nvPr>
            <p:ph type="title" hasCustomPrompt="1"/>
          </p:nvPr>
        </p:nvSpPr>
        <p:spPr>
          <a:xfrm>
            <a:off x="337932" y="354150"/>
            <a:ext cx="6215268" cy="719276"/>
          </a:xfrm>
          <a:prstGeom prst="rect">
            <a:avLst/>
          </a:prstGeom>
        </p:spPr>
        <p:txBody>
          <a:bodyPr/>
          <a:lstStyle>
            <a:lvl1pPr algn="l">
              <a:defRPr sz="4000" b="1" baseline="0">
                <a:latin typeface="Century Gothic" panose="020B0502020202020204" pitchFamily="34" charset="0"/>
              </a:defRPr>
            </a:lvl1pPr>
          </a:lstStyle>
          <a:p>
            <a:r>
              <a:rPr lang="en-US" dirty="0" smtClean="0"/>
              <a:t>Title of Slide</a:t>
            </a:r>
            <a:endParaRPr lang="en-US" dirty="0"/>
          </a:p>
        </p:txBody>
      </p:sp>
    </p:spTree>
    <p:extLst>
      <p:ext uri="{BB962C8B-B14F-4D97-AF65-F5344CB8AC3E}">
        <p14:creationId xmlns:p14="http://schemas.microsoft.com/office/powerpoint/2010/main" val="10250163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600199"/>
            <a:ext cx="4040188" cy="574675"/>
          </a:xfrm>
          <a:prstGeom prst="rect">
            <a:avLst/>
          </a:prstGeo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Text</a:t>
            </a:r>
          </a:p>
        </p:txBody>
      </p:sp>
      <p:sp>
        <p:nvSpPr>
          <p:cNvPr id="4" name="Content Placeholder 3"/>
          <p:cNvSpPr>
            <a:spLocks noGrp="1"/>
          </p:cNvSpPr>
          <p:nvPr>
            <p:ph sz="half" idx="2" hasCustomPrompt="1"/>
          </p:nvPr>
        </p:nvSpPr>
        <p:spPr>
          <a:xfrm>
            <a:off x="457200" y="2174875"/>
            <a:ext cx="4040188" cy="3951288"/>
          </a:xfrm>
          <a:prstGeom prst="rect">
            <a:avLst/>
          </a:prstGeom>
        </p:spPr>
        <p:txBody>
          <a:bodyPr/>
          <a:lstStyle>
            <a:lvl1pPr>
              <a:defRPr sz="2400" baseline="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604687"/>
            <a:ext cx="4041775" cy="570187"/>
          </a:xfrm>
          <a:prstGeom prst="rect">
            <a:avLst/>
          </a:prstGeo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Text</a:t>
            </a:r>
          </a:p>
        </p:txBody>
      </p:sp>
      <p:sp>
        <p:nvSpPr>
          <p:cNvPr id="6" name="Content Placeholder 5"/>
          <p:cNvSpPr>
            <a:spLocks noGrp="1"/>
          </p:cNvSpPr>
          <p:nvPr>
            <p:ph sz="quarter" idx="4" hasCustomPrompt="1"/>
          </p:nvPr>
        </p:nvSpPr>
        <p:spPr>
          <a:xfrm>
            <a:off x="4645025" y="2174875"/>
            <a:ext cx="4041775" cy="3951288"/>
          </a:xfrm>
          <a:prstGeom prst="rect">
            <a:avLst/>
          </a:prstGeom>
        </p:spPr>
        <p:txBody>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3"/>
          <p:cNvSpPr>
            <a:spLocks noGrp="1"/>
          </p:cNvSpPr>
          <p:nvPr>
            <p:ph type="dt" sz="half" idx="10"/>
          </p:nvPr>
        </p:nvSpPr>
        <p:spPr>
          <a:xfrm>
            <a:off x="457200" y="6477000"/>
            <a:ext cx="2133600" cy="244475"/>
          </a:xfrm>
          <a:prstGeom prst="rect">
            <a:avLst/>
          </a:prstGeom>
        </p:spPr>
        <p:txBody>
          <a:bodyPr/>
          <a:lstStyle>
            <a:lvl1pPr>
              <a:defRPr sz="1200">
                <a:solidFill>
                  <a:schemeClr val="tx1"/>
                </a:solidFill>
                <a:latin typeface="Century Gothic" panose="020B0502020202020204" pitchFamily="34" charset="0"/>
              </a:defRPr>
            </a:lvl1pPr>
          </a:lstStyle>
          <a:p>
            <a:fld id="{D41C1CCE-9F28-4914-A613-2851A8494B30}" type="datetime1">
              <a:rPr lang="en-US" smtClean="0"/>
              <a:t>7/28/2014</a:t>
            </a:fld>
            <a:endParaRPr lang="en-US" dirty="0"/>
          </a:p>
        </p:txBody>
      </p:sp>
      <p:sp>
        <p:nvSpPr>
          <p:cNvPr id="12" name="Footer Placeholder 4"/>
          <p:cNvSpPr>
            <a:spLocks noGrp="1"/>
          </p:cNvSpPr>
          <p:nvPr>
            <p:ph type="ftr" sz="quarter" idx="11"/>
          </p:nvPr>
        </p:nvSpPr>
        <p:spPr>
          <a:xfrm>
            <a:off x="3124200" y="6477000"/>
            <a:ext cx="2895600" cy="244475"/>
          </a:xfrm>
          <a:prstGeom prst="rect">
            <a:avLst/>
          </a:prstGeom>
        </p:spPr>
        <p:txBody>
          <a:bodyPr/>
          <a:lstStyle>
            <a:lvl1pPr algn="ctr">
              <a:defRPr sz="1200">
                <a:solidFill>
                  <a:schemeClr val="tx1"/>
                </a:solidFill>
                <a:latin typeface="Century Gothic" panose="020B0502020202020204" pitchFamily="34" charset="0"/>
              </a:defRPr>
            </a:lvl1pPr>
          </a:lstStyle>
          <a:p>
            <a:r>
              <a:rPr lang="en-US" smtClean="0"/>
              <a:t>Insert Footer Info</a:t>
            </a:r>
            <a:endParaRPr lang="en-US" dirty="0"/>
          </a:p>
        </p:txBody>
      </p:sp>
      <p:sp>
        <p:nvSpPr>
          <p:cNvPr id="13" name="Slide Number Placeholder 5"/>
          <p:cNvSpPr>
            <a:spLocks noGrp="1"/>
          </p:cNvSpPr>
          <p:nvPr>
            <p:ph type="sldNum" sz="quarter" idx="12"/>
          </p:nvPr>
        </p:nvSpPr>
        <p:spPr>
          <a:xfrm>
            <a:off x="6553200" y="6477000"/>
            <a:ext cx="2133600" cy="244475"/>
          </a:xfrm>
          <a:prstGeom prst="rect">
            <a:avLst/>
          </a:prstGeom>
        </p:spPr>
        <p:txBody>
          <a:bodyPr/>
          <a:lstStyle>
            <a:lvl1pPr algn="r">
              <a:defRPr sz="1200">
                <a:solidFill>
                  <a:schemeClr val="tx1"/>
                </a:solidFill>
                <a:latin typeface="Century Gothic" panose="020B0502020202020204" pitchFamily="34" charset="0"/>
              </a:defRPr>
            </a:lvl1pPr>
          </a:lstStyle>
          <a:p>
            <a:fld id="{10683152-FE04-45BB-B140-82E75CBAB908}" type="slidenum">
              <a:rPr lang="en-US" smtClean="0"/>
              <a:pPr/>
              <a:t>‹#›</a:t>
            </a:fld>
            <a:endParaRPr lang="en-US" dirty="0"/>
          </a:p>
        </p:txBody>
      </p:sp>
      <p:sp>
        <p:nvSpPr>
          <p:cNvPr id="15" name="Title 1"/>
          <p:cNvSpPr>
            <a:spLocks noGrp="1"/>
          </p:cNvSpPr>
          <p:nvPr>
            <p:ph type="title" hasCustomPrompt="1"/>
          </p:nvPr>
        </p:nvSpPr>
        <p:spPr>
          <a:xfrm>
            <a:off x="337932" y="354150"/>
            <a:ext cx="6215268" cy="719276"/>
          </a:xfrm>
          <a:prstGeom prst="rect">
            <a:avLst/>
          </a:prstGeom>
        </p:spPr>
        <p:txBody>
          <a:bodyPr/>
          <a:lstStyle>
            <a:lvl1pPr algn="l">
              <a:defRPr sz="4000" b="1" baseline="0">
                <a:latin typeface="Century Gothic" panose="020B0502020202020204" pitchFamily="34" charset="0"/>
              </a:defRPr>
            </a:lvl1pPr>
          </a:lstStyle>
          <a:p>
            <a:r>
              <a:rPr lang="en-US" dirty="0" smtClean="0"/>
              <a:t>Title of Slide</a:t>
            </a:r>
            <a:endParaRPr lang="en-US" dirty="0"/>
          </a:p>
        </p:txBody>
      </p:sp>
    </p:spTree>
    <p:extLst>
      <p:ext uri="{BB962C8B-B14F-4D97-AF65-F5344CB8AC3E}">
        <p14:creationId xmlns:p14="http://schemas.microsoft.com/office/powerpoint/2010/main" val="41216267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457200" y="6477000"/>
            <a:ext cx="2133600" cy="244475"/>
          </a:xfrm>
          <a:prstGeom prst="rect">
            <a:avLst/>
          </a:prstGeom>
        </p:spPr>
        <p:txBody>
          <a:bodyPr/>
          <a:lstStyle>
            <a:lvl1pPr>
              <a:defRPr sz="1200">
                <a:solidFill>
                  <a:schemeClr val="tx1"/>
                </a:solidFill>
                <a:latin typeface="Century Gothic" panose="020B0502020202020204" pitchFamily="34" charset="0"/>
              </a:defRPr>
            </a:lvl1pPr>
          </a:lstStyle>
          <a:p>
            <a:fld id="{6C31FDA1-6E1F-4820-A77D-A24B89CDD94E}" type="datetime1">
              <a:rPr lang="en-US" smtClean="0"/>
              <a:t>7/28/2014</a:t>
            </a:fld>
            <a:endParaRPr lang="en-US" dirty="0"/>
          </a:p>
        </p:txBody>
      </p:sp>
      <p:sp>
        <p:nvSpPr>
          <p:cNvPr id="8" name="Footer Placeholder 4"/>
          <p:cNvSpPr>
            <a:spLocks noGrp="1"/>
          </p:cNvSpPr>
          <p:nvPr>
            <p:ph type="ftr" sz="quarter" idx="11"/>
          </p:nvPr>
        </p:nvSpPr>
        <p:spPr>
          <a:xfrm>
            <a:off x="3124200" y="6477000"/>
            <a:ext cx="2895600" cy="244475"/>
          </a:xfrm>
          <a:prstGeom prst="rect">
            <a:avLst/>
          </a:prstGeom>
        </p:spPr>
        <p:txBody>
          <a:bodyPr/>
          <a:lstStyle>
            <a:lvl1pPr algn="ctr">
              <a:defRPr sz="1200">
                <a:solidFill>
                  <a:schemeClr val="tx1"/>
                </a:solidFill>
                <a:latin typeface="Century Gothic" panose="020B0502020202020204" pitchFamily="34" charset="0"/>
              </a:defRPr>
            </a:lvl1pPr>
          </a:lstStyle>
          <a:p>
            <a:r>
              <a:rPr lang="en-US" smtClean="0"/>
              <a:t>Insert Footer Info</a:t>
            </a:r>
            <a:endParaRPr lang="en-US" dirty="0"/>
          </a:p>
        </p:txBody>
      </p:sp>
      <p:sp>
        <p:nvSpPr>
          <p:cNvPr id="9" name="Slide Number Placeholder 5"/>
          <p:cNvSpPr>
            <a:spLocks noGrp="1"/>
          </p:cNvSpPr>
          <p:nvPr>
            <p:ph type="sldNum" sz="quarter" idx="12"/>
          </p:nvPr>
        </p:nvSpPr>
        <p:spPr>
          <a:xfrm>
            <a:off x="6553200" y="6477000"/>
            <a:ext cx="2133600" cy="244475"/>
          </a:xfrm>
          <a:prstGeom prst="rect">
            <a:avLst/>
          </a:prstGeom>
        </p:spPr>
        <p:txBody>
          <a:bodyPr/>
          <a:lstStyle>
            <a:lvl1pPr algn="r">
              <a:defRPr sz="1200">
                <a:solidFill>
                  <a:schemeClr val="tx1"/>
                </a:solidFill>
                <a:latin typeface="Century Gothic" panose="020B0502020202020204" pitchFamily="34" charset="0"/>
              </a:defRPr>
            </a:lvl1pPr>
          </a:lstStyle>
          <a:p>
            <a:fld id="{10683152-FE04-45BB-B140-82E75CBAB908}" type="slidenum">
              <a:rPr lang="en-US" smtClean="0"/>
              <a:pPr/>
              <a:t>‹#›</a:t>
            </a:fld>
            <a:endParaRPr lang="en-US" dirty="0"/>
          </a:p>
        </p:txBody>
      </p:sp>
      <p:sp>
        <p:nvSpPr>
          <p:cNvPr id="11" name="Title 1"/>
          <p:cNvSpPr>
            <a:spLocks noGrp="1"/>
          </p:cNvSpPr>
          <p:nvPr>
            <p:ph type="title" hasCustomPrompt="1"/>
          </p:nvPr>
        </p:nvSpPr>
        <p:spPr>
          <a:xfrm>
            <a:off x="337932" y="354150"/>
            <a:ext cx="6215268" cy="719276"/>
          </a:xfrm>
          <a:prstGeom prst="rect">
            <a:avLst/>
          </a:prstGeom>
        </p:spPr>
        <p:txBody>
          <a:bodyPr/>
          <a:lstStyle>
            <a:lvl1pPr algn="l">
              <a:defRPr sz="4000" b="1" baseline="0">
                <a:latin typeface="Century Gothic" panose="020B0502020202020204" pitchFamily="34" charset="0"/>
              </a:defRPr>
            </a:lvl1pPr>
          </a:lstStyle>
          <a:p>
            <a:r>
              <a:rPr lang="en-US" dirty="0" smtClean="0"/>
              <a:t>Title of Slide</a:t>
            </a:r>
            <a:endParaRPr lang="en-US" dirty="0"/>
          </a:p>
        </p:txBody>
      </p:sp>
    </p:spTree>
    <p:extLst>
      <p:ext uri="{BB962C8B-B14F-4D97-AF65-F5344CB8AC3E}">
        <p14:creationId xmlns:p14="http://schemas.microsoft.com/office/powerpoint/2010/main" val="35003645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600199"/>
            <a:ext cx="5111750" cy="4525963"/>
          </a:xfrm>
          <a:prstGeom prst="rect">
            <a:avLst/>
          </a:prstGeom>
        </p:spPr>
        <p:txBody>
          <a:bodyPr/>
          <a:lstStyle>
            <a:lvl1pPr>
              <a:defRPr sz="3200" baseline="0">
                <a:latin typeface="Century Gothic" panose="020B0502020202020204" pitchFamily="34" charset="0"/>
              </a:defRPr>
            </a:lvl1pPr>
            <a:lvl2pPr>
              <a:defRPr sz="2800">
                <a:latin typeface="Century Gothic" panose="020B0502020202020204" pitchFamily="34" charset="0"/>
              </a:defRPr>
            </a:lvl2pPr>
            <a:lvl3pPr>
              <a:defRPr sz="2400">
                <a:latin typeface="Century Gothic" panose="020B0502020202020204" pitchFamily="34" charset="0"/>
              </a:defRPr>
            </a:lvl3pPr>
            <a:lvl4pPr>
              <a:defRPr sz="2000">
                <a:latin typeface="Century Gothic" panose="020B0502020202020204" pitchFamily="34" charset="0"/>
              </a:defRPr>
            </a:lvl4pPr>
            <a:lvl5pPr>
              <a:defRPr sz="2000">
                <a:latin typeface="Century Gothic" panose="020B0502020202020204" pitchFamily="34" charset="0"/>
              </a:defRPr>
            </a:lvl5pPr>
            <a:lvl6pPr>
              <a:defRPr sz="2000"/>
            </a:lvl6pPr>
            <a:lvl7pPr>
              <a:defRPr sz="2000"/>
            </a:lvl7pPr>
            <a:lvl8pPr>
              <a:defRPr sz="2000"/>
            </a:lvl8pPr>
            <a:lvl9pPr>
              <a:defRPr sz="20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199"/>
            <a:ext cx="3008313" cy="4525963"/>
          </a:xfrm>
          <a:prstGeom prst="rect">
            <a:avLst/>
          </a:prstGeom>
        </p:spPr>
        <p:txBody>
          <a:bodyPr/>
          <a:lstStyle>
            <a:lvl1pPr marL="0" indent="0">
              <a:buNone/>
              <a:defRPr sz="1400">
                <a:latin typeface="Century Gothic" panose="020B0502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Date Placeholder 3"/>
          <p:cNvSpPr>
            <a:spLocks noGrp="1"/>
          </p:cNvSpPr>
          <p:nvPr>
            <p:ph type="dt" sz="half" idx="10"/>
          </p:nvPr>
        </p:nvSpPr>
        <p:spPr>
          <a:xfrm>
            <a:off x="457200" y="6477000"/>
            <a:ext cx="2133600" cy="244475"/>
          </a:xfrm>
          <a:prstGeom prst="rect">
            <a:avLst/>
          </a:prstGeom>
        </p:spPr>
        <p:txBody>
          <a:bodyPr/>
          <a:lstStyle>
            <a:lvl1pPr>
              <a:defRPr sz="1200">
                <a:solidFill>
                  <a:schemeClr val="tx1"/>
                </a:solidFill>
                <a:latin typeface="Century Gothic" panose="020B0502020202020204" pitchFamily="34" charset="0"/>
              </a:defRPr>
            </a:lvl1pPr>
          </a:lstStyle>
          <a:p>
            <a:fld id="{E42EE363-ACC8-487C-A23A-11DDF3447FAF}" type="datetime1">
              <a:rPr lang="en-US" smtClean="0"/>
              <a:t>7/28/2014</a:t>
            </a:fld>
            <a:endParaRPr lang="en-US" dirty="0"/>
          </a:p>
        </p:txBody>
      </p:sp>
      <p:sp>
        <p:nvSpPr>
          <p:cNvPr id="12" name="Footer Placeholder 4"/>
          <p:cNvSpPr>
            <a:spLocks noGrp="1"/>
          </p:cNvSpPr>
          <p:nvPr>
            <p:ph type="ftr" sz="quarter" idx="11"/>
          </p:nvPr>
        </p:nvSpPr>
        <p:spPr>
          <a:xfrm>
            <a:off x="3124200" y="6477000"/>
            <a:ext cx="2895600" cy="244475"/>
          </a:xfrm>
          <a:prstGeom prst="rect">
            <a:avLst/>
          </a:prstGeom>
        </p:spPr>
        <p:txBody>
          <a:bodyPr/>
          <a:lstStyle>
            <a:lvl1pPr algn="ctr">
              <a:defRPr sz="1200">
                <a:solidFill>
                  <a:schemeClr val="tx1"/>
                </a:solidFill>
                <a:latin typeface="Century Gothic" panose="020B0502020202020204" pitchFamily="34" charset="0"/>
              </a:defRPr>
            </a:lvl1pPr>
          </a:lstStyle>
          <a:p>
            <a:r>
              <a:rPr lang="en-US" smtClean="0"/>
              <a:t>Insert Footer Info</a:t>
            </a:r>
            <a:endParaRPr lang="en-US" dirty="0"/>
          </a:p>
        </p:txBody>
      </p:sp>
      <p:sp>
        <p:nvSpPr>
          <p:cNvPr id="13" name="Slide Number Placeholder 5"/>
          <p:cNvSpPr>
            <a:spLocks noGrp="1"/>
          </p:cNvSpPr>
          <p:nvPr>
            <p:ph type="sldNum" sz="quarter" idx="12"/>
          </p:nvPr>
        </p:nvSpPr>
        <p:spPr>
          <a:xfrm>
            <a:off x="6553200" y="6477000"/>
            <a:ext cx="2133600" cy="244475"/>
          </a:xfrm>
          <a:prstGeom prst="rect">
            <a:avLst/>
          </a:prstGeom>
        </p:spPr>
        <p:txBody>
          <a:bodyPr/>
          <a:lstStyle>
            <a:lvl1pPr algn="r">
              <a:defRPr sz="1200">
                <a:solidFill>
                  <a:schemeClr val="tx1"/>
                </a:solidFill>
                <a:latin typeface="Century Gothic" panose="020B0502020202020204" pitchFamily="34" charset="0"/>
              </a:defRPr>
            </a:lvl1pPr>
          </a:lstStyle>
          <a:p>
            <a:fld id="{10683152-FE04-45BB-B140-82E75CBAB908}" type="slidenum">
              <a:rPr lang="en-US" smtClean="0"/>
              <a:pPr/>
              <a:t>‹#›</a:t>
            </a:fld>
            <a:endParaRPr lang="en-US" dirty="0"/>
          </a:p>
        </p:txBody>
      </p:sp>
      <p:sp>
        <p:nvSpPr>
          <p:cNvPr id="15" name="Title 1"/>
          <p:cNvSpPr>
            <a:spLocks noGrp="1"/>
          </p:cNvSpPr>
          <p:nvPr>
            <p:ph type="title" hasCustomPrompt="1"/>
          </p:nvPr>
        </p:nvSpPr>
        <p:spPr>
          <a:xfrm>
            <a:off x="337932" y="354150"/>
            <a:ext cx="6215268" cy="719276"/>
          </a:xfrm>
          <a:prstGeom prst="rect">
            <a:avLst/>
          </a:prstGeom>
        </p:spPr>
        <p:txBody>
          <a:bodyPr/>
          <a:lstStyle>
            <a:lvl1pPr algn="l">
              <a:defRPr sz="4000" b="1" baseline="0">
                <a:latin typeface="Century Gothic" panose="020B0502020202020204" pitchFamily="34" charset="0"/>
              </a:defRPr>
            </a:lvl1pPr>
          </a:lstStyle>
          <a:p>
            <a:r>
              <a:rPr lang="en-US" dirty="0" smtClean="0"/>
              <a:t>Title of Slide</a:t>
            </a:r>
            <a:endParaRPr lang="en-US" dirty="0"/>
          </a:p>
        </p:txBody>
      </p:sp>
    </p:spTree>
    <p:extLst>
      <p:ext uri="{BB962C8B-B14F-4D97-AF65-F5344CB8AC3E}">
        <p14:creationId xmlns:p14="http://schemas.microsoft.com/office/powerpoint/2010/main" val="23480469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5257800"/>
            <a:ext cx="5486400" cy="838200"/>
          </a:xfrm>
          <a:prstGeom prst="rect">
            <a:avLst/>
          </a:prstGeom>
        </p:spPr>
        <p:txBody>
          <a:bodyPr anchor="t"/>
          <a:lstStyle>
            <a:lvl1pPr algn="l">
              <a:defRPr sz="2000" b="0">
                <a:latin typeface="Century Gothic" panose="020B0502020202020204" pitchFamily="34" charset="0"/>
              </a:defRPr>
            </a:lvl1pPr>
          </a:lstStyle>
          <a:p>
            <a:r>
              <a:rPr lang="en-US" dirty="0" smtClean="0"/>
              <a:t>Click to edit text</a:t>
            </a:r>
            <a:endParaRPr lang="en-US" dirty="0"/>
          </a:p>
        </p:txBody>
      </p:sp>
      <p:sp>
        <p:nvSpPr>
          <p:cNvPr id="3" name="Picture Placeholder 2"/>
          <p:cNvSpPr>
            <a:spLocks noGrp="1"/>
          </p:cNvSpPr>
          <p:nvPr>
            <p:ph type="pic" idx="1"/>
          </p:nvPr>
        </p:nvSpPr>
        <p:spPr>
          <a:xfrm>
            <a:off x="1792288" y="1600200"/>
            <a:ext cx="5486400" cy="3581400"/>
          </a:xfrm>
          <a:prstGeom prst="rect">
            <a:avLst/>
          </a:prstGeom>
        </p:spPr>
        <p:txBody>
          <a:bodyPr/>
          <a:lstStyle>
            <a:lvl1pPr marL="0" indent="0">
              <a:buNone/>
              <a:defRPr sz="3200">
                <a:latin typeface="Century Gothic" panose="020B0502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0" name="Title 1"/>
          <p:cNvSpPr txBox="1">
            <a:spLocks/>
          </p:cNvSpPr>
          <p:nvPr userDrawn="1"/>
        </p:nvSpPr>
        <p:spPr>
          <a:xfrm>
            <a:off x="337932" y="354150"/>
            <a:ext cx="6215268" cy="719276"/>
          </a:xfrm>
          <a:prstGeom prst="rect">
            <a:avLst/>
          </a:prstGeom>
        </p:spPr>
        <p:txBody>
          <a:bodyPr/>
          <a:lstStyle>
            <a:lvl1pPr algn="l" defTabSz="914400" rtl="0" eaLnBrk="1" latinLnBrk="0" hangingPunct="1">
              <a:spcBef>
                <a:spcPct val="0"/>
              </a:spcBef>
              <a:buNone/>
              <a:defRPr sz="4000" b="1" kern="1200" baseline="0">
                <a:solidFill>
                  <a:schemeClr val="tx1"/>
                </a:solidFill>
                <a:latin typeface="Century Gothic" panose="020B0502020202020204" pitchFamily="34" charset="0"/>
                <a:ea typeface="+mj-ea"/>
                <a:cs typeface="+mj-cs"/>
              </a:defRPr>
            </a:lvl1pPr>
          </a:lstStyle>
          <a:p>
            <a:r>
              <a:rPr lang="en-US" smtClean="0"/>
              <a:t>Title of Slide</a:t>
            </a:r>
            <a:endParaRPr lang="en-US" dirty="0" smtClean="0"/>
          </a:p>
        </p:txBody>
      </p:sp>
      <p:sp>
        <p:nvSpPr>
          <p:cNvPr id="22" name="Date Placeholder 3"/>
          <p:cNvSpPr>
            <a:spLocks noGrp="1"/>
          </p:cNvSpPr>
          <p:nvPr>
            <p:ph type="dt" sz="half" idx="10"/>
          </p:nvPr>
        </p:nvSpPr>
        <p:spPr>
          <a:xfrm>
            <a:off x="457200" y="6477000"/>
            <a:ext cx="2133600" cy="244475"/>
          </a:xfrm>
          <a:prstGeom prst="rect">
            <a:avLst/>
          </a:prstGeom>
        </p:spPr>
        <p:txBody>
          <a:bodyPr/>
          <a:lstStyle>
            <a:lvl1pPr>
              <a:defRPr sz="1200">
                <a:solidFill>
                  <a:schemeClr val="tx1"/>
                </a:solidFill>
                <a:latin typeface="Century Gothic" panose="020B0502020202020204" pitchFamily="34" charset="0"/>
              </a:defRPr>
            </a:lvl1pPr>
          </a:lstStyle>
          <a:p>
            <a:fld id="{1978E928-8883-467F-B539-903CB3C88D10}" type="datetime1">
              <a:rPr lang="en-US" smtClean="0"/>
              <a:t>7/28/2014</a:t>
            </a:fld>
            <a:endParaRPr lang="en-US" dirty="0"/>
          </a:p>
        </p:txBody>
      </p:sp>
      <p:sp>
        <p:nvSpPr>
          <p:cNvPr id="23" name="Footer Placeholder 4"/>
          <p:cNvSpPr>
            <a:spLocks noGrp="1"/>
          </p:cNvSpPr>
          <p:nvPr>
            <p:ph type="ftr" sz="quarter" idx="11"/>
          </p:nvPr>
        </p:nvSpPr>
        <p:spPr>
          <a:xfrm>
            <a:off x="3124200" y="6477000"/>
            <a:ext cx="2895600" cy="244475"/>
          </a:xfrm>
          <a:prstGeom prst="rect">
            <a:avLst/>
          </a:prstGeom>
        </p:spPr>
        <p:txBody>
          <a:bodyPr/>
          <a:lstStyle>
            <a:lvl1pPr algn="ctr">
              <a:defRPr sz="1200">
                <a:solidFill>
                  <a:schemeClr val="tx1"/>
                </a:solidFill>
                <a:latin typeface="Century Gothic" panose="020B0502020202020204" pitchFamily="34" charset="0"/>
              </a:defRPr>
            </a:lvl1pPr>
          </a:lstStyle>
          <a:p>
            <a:r>
              <a:rPr lang="en-US" smtClean="0"/>
              <a:t>Insert Footer Info</a:t>
            </a:r>
            <a:endParaRPr lang="en-US" dirty="0"/>
          </a:p>
        </p:txBody>
      </p:sp>
      <p:sp>
        <p:nvSpPr>
          <p:cNvPr id="24" name="Slide Number Placeholder 5"/>
          <p:cNvSpPr>
            <a:spLocks noGrp="1"/>
          </p:cNvSpPr>
          <p:nvPr>
            <p:ph type="sldNum" sz="quarter" idx="12"/>
          </p:nvPr>
        </p:nvSpPr>
        <p:spPr>
          <a:xfrm>
            <a:off x="6553200" y="6477000"/>
            <a:ext cx="2133600" cy="244475"/>
          </a:xfrm>
          <a:prstGeom prst="rect">
            <a:avLst/>
          </a:prstGeom>
        </p:spPr>
        <p:txBody>
          <a:bodyPr/>
          <a:lstStyle>
            <a:lvl1pPr algn="r">
              <a:defRPr sz="1200">
                <a:solidFill>
                  <a:schemeClr val="tx1"/>
                </a:solidFill>
                <a:latin typeface="Century Gothic" panose="020B0502020202020204" pitchFamily="34" charset="0"/>
              </a:defRPr>
            </a:lvl1pPr>
          </a:lstStyle>
          <a:p>
            <a:fld id="{10683152-FE04-45BB-B140-82E75CBAB908}" type="slidenum">
              <a:rPr lang="en-US" smtClean="0"/>
              <a:pPr/>
              <a:t>‹#›</a:t>
            </a:fld>
            <a:endParaRPr lang="en-US" dirty="0"/>
          </a:p>
        </p:txBody>
      </p:sp>
    </p:spTree>
    <p:extLst>
      <p:ext uri="{BB962C8B-B14F-4D97-AF65-F5344CB8AC3E}">
        <p14:creationId xmlns:p14="http://schemas.microsoft.com/office/powerpoint/2010/main" val="22994094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t="8190" r="34521" b="5939"/>
          <a:stretch/>
        </p:blipFill>
        <p:spPr>
          <a:xfrm>
            <a:off x="2177723" y="-1"/>
            <a:ext cx="6966277" cy="6858001"/>
          </a:xfrm>
          <a:prstGeom prst="rect">
            <a:avLst/>
          </a:prstGeom>
        </p:spPr>
      </p:pic>
      <p:cxnSp>
        <p:nvCxnSpPr>
          <p:cNvPr id="10" name="Straight Connector 9"/>
          <p:cNvCxnSpPr/>
          <p:nvPr userDrawn="1"/>
        </p:nvCxnSpPr>
        <p:spPr>
          <a:xfrm>
            <a:off x="623088" y="3667857"/>
            <a:ext cx="3232632" cy="0"/>
          </a:xfrm>
          <a:prstGeom prst="line">
            <a:avLst/>
          </a:prstGeom>
          <a:ln w="190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11" name="Picture 10" descr="Weaver-Logo-4C-indentifier-black.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4341" y="4442707"/>
            <a:ext cx="2068248" cy="607131"/>
          </a:xfrm>
          <a:prstGeom prst="rect">
            <a:avLst/>
          </a:prstGeom>
        </p:spPr>
      </p:pic>
    </p:spTree>
    <p:extLst>
      <p:ext uri="{BB962C8B-B14F-4D97-AF65-F5344CB8AC3E}">
        <p14:creationId xmlns:p14="http://schemas.microsoft.com/office/powerpoint/2010/main" val="2091490079"/>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0" y="2168553"/>
            <a:ext cx="9144000" cy="0"/>
          </a:xfrm>
          <a:prstGeom prst="line">
            <a:avLst/>
          </a:prstGeom>
          <a:ln w="190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3342033"/>
            <a:ext cx="9144000" cy="0"/>
          </a:xfrm>
          <a:prstGeom prst="line">
            <a:avLst/>
          </a:prstGeom>
          <a:ln w="190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10" name="Picture 9" descr="Weaver-Logo-4C-indentifier-blac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182" y="369178"/>
            <a:ext cx="2068248" cy="607131"/>
          </a:xfrm>
          <a:prstGeom prst="rect">
            <a:avLst/>
          </a:prstGeom>
        </p:spPr>
      </p:pic>
    </p:spTree>
    <p:extLst>
      <p:ext uri="{BB962C8B-B14F-4D97-AF65-F5344CB8AC3E}">
        <p14:creationId xmlns:p14="http://schemas.microsoft.com/office/powerpoint/2010/main" val="2437330393"/>
      </p:ext>
    </p:extLst>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Weaver-Logo-4C-indentifier-black.eps"/>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01062" y="369178"/>
            <a:ext cx="2068248" cy="607131"/>
          </a:xfrm>
          <a:prstGeom prst="rect">
            <a:avLst/>
          </a:prstGeom>
        </p:spPr>
      </p:pic>
      <p:cxnSp>
        <p:nvCxnSpPr>
          <p:cNvPr id="9" name="Straight Connector 8"/>
          <p:cNvCxnSpPr/>
          <p:nvPr userDrawn="1"/>
        </p:nvCxnSpPr>
        <p:spPr>
          <a:xfrm>
            <a:off x="0" y="1177953"/>
            <a:ext cx="9144000" cy="0"/>
          </a:xfrm>
          <a:prstGeom prst="line">
            <a:avLst/>
          </a:prstGeom>
          <a:ln w="19050">
            <a:solidFill>
              <a:srgbClr val="6FBE6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3486199"/>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9" r:id="rId4"/>
    <p:sldLayoutId id="2147483661" r:id="rId5"/>
    <p:sldLayoutId id="2147483662"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mailto:John.deburro@weaver.com" TargetMode="External"/><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898" y="2068626"/>
            <a:ext cx="4621693" cy="1543989"/>
          </a:xfrm>
        </p:spPr>
        <p:txBody>
          <a:bodyPr/>
          <a:lstStyle/>
          <a:p>
            <a:r>
              <a:rPr lang="en-US" dirty="0" smtClean="0"/>
              <a:t>GASB UPDATE</a:t>
            </a:r>
            <a:endParaRPr lang="en-US" dirty="0"/>
          </a:p>
        </p:txBody>
      </p:sp>
      <p:sp>
        <p:nvSpPr>
          <p:cNvPr id="3" name="Subtitle 2"/>
          <p:cNvSpPr>
            <a:spLocks noGrp="1"/>
          </p:cNvSpPr>
          <p:nvPr>
            <p:ph type="subTitle" idx="1"/>
          </p:nvPr>
        </p:nvSpPr>
        <p:spPr>
          <a:xfrm>
            <a:off x="516846" y="3766932"/>
            <a:ext cx="5988885" cy="580216"/>
          </a:xfrm>
        </p:spPr>
        <p:txBody>
          <a:bodyPr/>
          <a:lstStyle/>
          <a:p>
            <a:r>
              <a:rPr lang="en-US" dirty="0" smtClean="0"/>
              <a:t>John DeBurro, CPA</a:t>
            </a:r>
            <a:endParaRPr lang="en-US" dirty="0"/>
          </a:p>
        </p:txBody>
      </p:sp>
    </p:spTree>
    <p:extLst>
      <p:ext uri="{BB962C8B-B14F-4D97-AF65-F5344CB8AC3E}">
        <p14:creationId xmlns:p14="http://schemas.microsoft.com/office/powerpoint/2010/main" val="1890221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GASB 65–Statement of Net Position</a:t>
            </a:r>
            <a:br>
              <a:rPr lang="en-US" sz="2800" dirty="0" smtClean="0"/>
            </a:br>
            <a:r>
              <a:rPr lang="en-US" sz="2800" dirty="0" smtClean="0"/>
              <a:t>(</a:t>
            </a:r>
            <a:r>
              <a:rPr lang="en-US" sz="2800" dirty="0" err="1" smtClean="0"/>
              <a:t>Con’t</a:t>
            </a:r>
            <a:r>
              <a:rPr lang="en-US" sz="2800" dirty="0" smtClean="0"/>
              <a:t>)</a:t>
            </a:r>
            <a:endParaRPr lang="en-US" sz="2700"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10</a:t>
            </a:fld>
            <a:endParaRPr lang="en-US" dirty="0"/>
          </a:p>
        </p:txBody>
      </p:sp>
      <p:graphicFrame>
        <p:nvGraphicFramePr>
          <p:cNvPr id="6" name="Content Placeholder 14"/>
          <p:cNvGraphicFramePr>
            <a:graphicFrameLocks noGrp="1"/>
          </p:cNvGraphicFramePr>
          <p:nvPr>
            <p:ph idx="1"/>
            <p:extLst>
              <p:ext uri="{D42A27DB-BD31-4B8C-83A1-F6EECF244321}">
                <p14:modId xmlns:p14="http://schemas.microsoft.com/office/powerpoint/2010/main" val="2394843473"/>
              </p:ext>
            </p:extLst>
          </p:nvPr>
        </p:nvGraphicFramePr>
        <p:xfrm>
          <a:off x="1219200" y="1676400"/>
          <a:ext cx="6807200" cy="3638550"/>
        </p:xfrm>
        <a:graphic>
          <a:graphicData uri="http://schemas.openxmlformats.org/drawingml/2006/table">
            <a:tbl>
              <a:tblPr>
                <a:tableStyleId>{5C22544A-7EE6-4342-B048-85BDC9FD1C3A}</a:tableStyleId>
              </a:tblPr>
              <a:tblGrid>
                <a:gridCol w="203295"/>
                <a:gridCol w="495531"/>
                <a:gridCol w="162001"/>
                <a:gridCol w="200118"/>
                <a:gridCol w="2134596"/>
                <a:gridCol w="142942"/>
                <a:gridCol w="1130827"/>
                <a:gridCol w="114353"/>
                <a:gridCol w="1092710"/>
                <a:gridCol w="114353"/>
                <a:gridCol w="1016474"/>
              </a:tblGrid>
              <a:tr h="190500">
                <a:tc>
                  <a:txBody>
                    <a:bodyPr/>
                    <a:lstStyle/>
                    <a:p>
                      <a:pPr algn="ctr" fontAlgn="b"/>
                      <a:endParaRPr lang="en-US" sz="1000" b="1" i="0" u="none" strike="noStrike">
                        <a:effectLst/>
                        <a:latin typeface="Arial"/>
                      </a:endParaRPr>
                    </a:p>
                  </a:txBody>
                  <a:tcPr marL="9525" marR="9525" marT="9525" marB="0" anchor="b"/>
                </a:tc>
                <a:tc>
                  <a:txBody>
                    <a:bodyPr/>
                    <a:lstStyle/>
                    <a:p>
                      <a:pPr algn="ctr" fontAlgn="b"/>
                      <a:endParaRPr lang="en-US" sz="1000" b="1" i="0" u="none" strike="noStrike">
                        <a:effectLst/>
                        <a:latin typeface="Arial"/>
                      </a:endParaRPr>
                    </a:p>
                  </a:txBody>
                  <a:tcPr marL="9525" marR="9525" marT="9525" marB="0" anchor="b"/>
                </a:tc>
                <a:tc gridSpan="3">
                  <a:txBody>
                    <a:bodyPr/>
                    <a:lstStyle/>
                    <a:p>
                      <a:pPr algn="l" fontAlgn="b"/>
                      <a:r>
                        <a:rPr lang="en-US" sz="1100" u="none" strike="noStrike">
                          <a:effectLst/>
                        </a:rPr>
                        <a:t>LIABILITIES</a:t>
                      </a:r>
                      <a:endParaRPr lang="en-US" sz="1100" b="1" i="0" u="none" strike="noStrike">
                        <a:effectLst/>
                        <a:latin typeface="Arial"/>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000" b="1"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r>
              <a:tr h="161925">
                <a:tc>
                  <a:txBody>
                    <a:bodyPr/>
                    <a:lstStyle/>
                    <a:p>
                      <a:pPr algn="ctr" fontAlgn="b"/>
                      <a:endParaRPr lang="en-US" sz="1000" b="1" i="0" u="none" strike="noStrike">
                        <a:effectLst/>
                        <a:latin typeface="Arial"/>
                      </a:endParaRPr>
                    </a:p>
                  </a:txBody>
                  <a:tcPr marL="9525" marR="9525" marT="9525" marB="0" anchor="b"/>
                </a:tc>
                <a:tc>
                  <a:txBody>
                    <a:bodyPr/>
                    <a:lstStyle/>
                    <a:p>
                      <a:pPr algn="ctr" fontAlgn="b"/>
                      <a:r>
                        <a:rPr lang="en-US" sz="1000" u="none" strike="noStrike">
                          <a:effectLst/>
                        </a:rPr>
                        <a:t>2110</a:t>
                      </a:r>
                      <a:endParaRPr lang="en-US" sz="1000" b="1" i="0" u="none" strike="noStrike">
                        <a:effectLst/>
                        <a:latin typeface="Arial"/>
                      </a:endParaRPr>
                    </a:p>
                  </a:txBody>
                  <a:tcPr marL="9525" marR="9525" marT="9525" marB="0" anchor="b"/>
                </a:tc>
                <a:tc gridSpan="3">
                  <a:txBody>
                    <a:bodyPr/>
                    <a:lstStyle/>
                    <a:p>
                      <a:pPr algn="l" fontAlgn="b"/>
                      <a:r>
                        <a:rPr lang="en-US" sz="1000" u="none" strike="noStrike">
                          <a:effectLst/>
                        </a:rPr>
                        <a:t>Accounts payable</a:t>
                      </a:r>
                      <a:endParaRPr lang="en-US" sz="1000" b="0" i="0" u="none" strike="noStrike">
                        <a:effectLst/>
                        <a:latin typeface="Arial"/>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000" b="1"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r>
              <a:tr h="161925">
                <a:tc>
                  <a:txBody>
                    <a:bodyPr/>
                    <a:lstStyle/>
                    <a:p>
                      <a:pPr algn="ctr" fontAlgn="b"/>
                      <a:endParaRPr lang="en-US" sz="1000" b="1" i="0" u="none" strike="noStrike">
                        <a:effectLst/>
                        <a:latin typeface="Arial"/>
                      </a:endParaRPr>
                    </a:p>
                  </a:txBody>
                  <a:tcPr marL="9525" marR="9525" marT="9525" marB="0" anchor="b"/>
                </a:tc>
                <a:tc>
                  <a:txBody>
                    <a:bodyPr/>
                    <a:lstStyle/>
                    <a:p>
                      <a:pPr algn="ctr" fontAlgn="b"/>
                      <a:r>
                        <a:rPr lang="en-US" sz="1000" u="none" strike="noStrike">
                          <a:effectLst/>
                        </a:rPr>
                        <a:t>2140</a:t>
                      </a:r>
                      <a:endParaRPr lang="en-US" sz="1000" b="1" i="0" u="none" strike="noStrike">
                        <a:effectLst/>
                        <a:latin typeface="Arial"/>
                      </a:endParaRPr>
                    </a:p>
                  </a:txBody>
                  <a:tcPr marL="9525" marR="9525" marT="9525" marB="0" anchor="b"/>
                </a:tc>
                <a:tc gridSpan="3">
                  <a:txBody>
                    <a:bodyPr/>
                    <a:lstStyle/>
                    <a:p>
                      <a:pPr algn="l" fontAlgn="b"/>
                      <a:r>
                        <a:rPr lang="en-US" sz="1000" u="none" strike="noStrike">
                          <a:effectLst/>
                        </a:rPr>
                        <a:t>Interest payable</a:t>
                      </a:r>
                      <a:endParaRPr lang="en-US" sz="1000" b="0" i="0" u="none" strike="noStrike">
                        <a:effectLst/>
                        <a:latin typeface="Arial"/>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000" b="1"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r>
              <a:tr h="161925">
                <a:tc>
                  <a:txBody>
                    <a:bodyPr/>
                    <a:lstStyle/>
                    <a:p>
                      <a:pPr algn="ctr" fontAlgn="b"/>
                      <a:endParaRPr lang="en-US" sz="1000" b="1" i="0" u="none" strike="noStrike">
                        <a:effectLst/>
                        <a:latin typeface="Arial"/>
                      </a:endParaRPr>
                    </a:p>
                  </a:txBody>
                  <a:tcPr marL="9525" marR="9525" marT="9525" marB="0" anchor="b"/>
                </a:tc>
                <a:tc>
                  <a:txBody>
                    <a:bodyPr/>
                    <a:lstStyle/>
                    <a:p>
                      <a:pPr algn="ctr" fontAlgn="b"/>
                      <a:r>
                        <a:rPr lang="en-US" sz="1000" u="none" strike="noStrike">
                          <a:effectLst/>
                        </a:rPr>
                        <a:t>2150</a:t>
                      </a:r>
                      <a:endParaRPr lang="en-US" sz="1000" b="1" i="0" u="none" strike="noStrike">
                        <a:effectLst/>
                        <a:latin typeface="Arial"/>
                      </a:endParaRPr>
                    </a:p>
                  </a:txBody>
                  <a:tcPr marL="9525" marR="9525" marT="9525" marB="0" anchor="b"/>
                </a:tc>
                <a:tc gridSpan="3">
                  <a:txBody>
                    <a:bodyPr/>
                    <a:lstStyle/>
                    <a:p>
                      <a:pPr algn="l" fontAlgn="b"/>
                      <a:r>
                        <a:rPr lang="en-US" sz="1000" u="none" strike="noStrike">
                          <a:effectLst/>
                        </a:rPr>
                        <a:t>Payroll deductions and withholdings</a:t>
                      </a:r>
                      <a:endParaRPr lang="en-US" sz="1000" b="0" i="0" u="none" strike="noStrike">
                        <a:effectLst/>
                        <a:latin typeface="Arial"/>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000" u="none" strike="noStrike">
                          <a:effectLst/>
                        </a:rPr>
                        <a:t> </a:t>
                      </a:r>
                      <a:endParaRPr lang="en-US" sz="1000" b="1"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r>
              <a:tr h="161925">
                <a:tc>
                  <a:txBody>
                    <a:bodyPr/>
                    <a:lstStyle/>
                    <a:p>
                      <a:pPr algn="ctr" fontAlgn="b"/>
                      <a:endParaRPr lang="en-US" sz="1000" b="1" i="0" u="none" strike="noStrike">
                        <a:effectLst/>
                        <a:latin typeface="Arial"/>
                      </a:endParaRPr>
                    </a:p>
                  </a:txBody>
                  <a:tcPr marL="9525" marR="9525" marT="9525" marB="0" anchor="b"/>
                </a:tc>
                <a:tc>
                  <a:txBody>
                    <a:bodyPr/>
                    <a:lstStyle/>
                    <a:p>
                      <a:pPr algn="ctr" fontAlgn="b"/>
                      <a:r>
                        <a:rPr lang="en-US" sz="1000" u="none" strike="noStrike">
                          <a:effectLst/>
                        </a:rPr>
                        <a:t>2160</a:t>
                      </a:r>
                      <a:endParaRPr lang="en-US" sz="1000" b="1" i="0" u="none" strike="noStrike">
                        <a:effectLst/>
                        <a:latin typeface="Arial"/>
                      </a:endParaRPr>
                    </a:p>
                  </a:txBody>
                  <a:tcPr marL="9525" marR="9525" marT="9525" marB="0" anchor="b"/>
                </a:tc>
                <a:tc gridSpan="3">
                  <a:txBody>
                    <a:bodyPr/>
                    <a:lstStyle/>
                    <a:p>
                      <a:pPr algn="l" fontAlgn="b"/>
                      <a:r>
                        <a:rPr lang="en-US" sz="1000" u="none" strike="noStrike">
                          <a:effectLst/>
                        </a:rPr>
                        <a:t>Accrued wages payable</a:t>
                      </a:r>
                      <a:endParaRPr lang="en-US" sz="1000" b="0" i="0" u="none" strike="noStrike">
                        <a:effectLst/>
                        <a:latin typeface="Arial"/>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000" u="none" strike="noStrike">
                          <a:effectLst/>
                        </a:rPr>
                        <a:t> </a:t>
                      </a:r>
                      <a:endParaRPr lang="en-US" sz="1000" b="1"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r>
              <a:tr h="161925">
                <a:tc>
                  <a:txBody>
                    <a:bodyPr/>
                    <a:lstStyle/>
                    <a:p>
                      <a:pPr algn="ctr" fontAlgn="b"/>
                      <a:endParaRPr lang="en-US" sz="1000" b="1" i="0" u="none" strike="noStrike">
                        <a:effectLst/>
                        <a:latin typeface="Arial"/>
                      </a:endParaRPr>
                    </a:p>
                  </a:txBody>
                  <a:tcPr marL="9525" marR="9525" marT="9525" marB="0" anchor="b"/>
                </a:tc>
                <a:tc>
                  <a:txBody>
                    <a:bodyPr/>
                    <a:lstStyle/>
                    <a:p>
                      <a:pPr algn="ctr" fontAlgn="b"/>
                      <a:r>
                        <a:rPr lang="en-US" sz="1000" u="none" strike="noStrike">
                          <a:effectLst/>
                        </a:rPr>
                        <a:t>2180</a:t>
                      </a:r>
                      <a:endParaRPr lang="en-US" sz="1000" b="1" i="0" u="none" strike="noStrike">
                        <a:effectLst/>
                        <a:latin typeface="Arial"/>
                      </a:endParaRPr>
                    </a:p>
                  </a:txBody>
                  <a:tcPr marL="9525" marR="9525" marT="9525" marB="0" anchor="b"/>
                </a:tc>
                <a:tc gridSpan="3">
                  <a:txBody>
                    <a:bodyPr/>
                    <a:lstStyle/>
                    <a:p>
                      <a:pPr algn="l" fontAlgn="b"/>
                      <a:r>
                        <a:rPr lang="en-US" sz="1000" u="none" strike="noStrike">
                          <a:effectLst/>
                        </a:rPr>
                        <a:t>Due to other governments</a:t>
                      </a:r>
                      <a:endParaRPr lang="en-US" sz="1000" b="0" i="0" u="none" strike="noStrike">
                        <a:effectLst/>
                        <a:latin typeface="Arial"/>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000" u="none" strike="noStrike">
                          <a:effectLst/>
                        </a:rPr>
                        <a:t> </a:t>
                      </a:r>
                      <a:endParaRPr lang="en-US" sz="1000" b="1"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r>
              <a:tr h="161925">
                <a:tc>
                  <a:txBody>
                    <a:bodyPr/>
                    <a:lstStyle/>
                    <a:p>
                      <a:pPr algn="ctr" fontAlgn="b"/>
                      <a:endParaRPr lang="en-US" sz="1000" b="1" i="0" u="none" strike="noStrike">
                        <a:effectLst/>
                        <a:latin typeface="Arial"/>
                      </a:endParaRPr>
                    </a:p>
                  </a:txBody>
                  <a:tcPr marL="9525" marR="9525" marT="9525" marB="0" anchor="b"/>
                </a:tc>
                <a:tc>
                  <a:txBody>
                    <a:bodyPr/>
                    <a:lstStyle/>
                    <a:p>
                      <a:pPr algn="ctr" fontAlgn="b"/>
                      <a:r>
                        <a:rPr lang="en-US" sz="1000" u="none" strike="noStrike">
                          <a:effectLst/>
                        </a:rPr>
                        <a:t>2200</a:t>
                      </a:r>
                      <a:endParaRPr lang="en-US" sz="1000" b="1" i="0" u="none" strike="noStrike">
                        <a:effectLst/>
                        <a:latin typeface="Arial"/>
                      </a:endParaRPr>
                    </a:p>
                  </a:txBody>
                  <a:tcPr marL="9525" marR="9525" marT="9525" marB="0" anchor="b"/>
                </a:tc>
                <a:tc gridSpan="3">
                  <a:txBody>
                    <a:bodyPr/>
                    <a:lstStyle/>
                    <a:p>
                      <a:pPr algn="l" fontAlgn="b"/>
                      <a:r>
                        <a:rPr lang="en-US" sz="1000" u="none" strike="noStrike">
                          <a:effectLst/>
                        </a:rPr>
                        <a:t>Accrued expenses</a:t>
                      </a:r>
                      <a:endParaRPr lang="en-US" sz="1000" b="0" i="0" u="none" strike="noStrike">
                        <a:effectLst/>
                        <a:latin typeface="Arial"/>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000" u="none" strike="noStrike">
                          <a:effectLst/>
                        </a:rPr>
                        <a:t> </a:t>
                      </a:r>
                      <a:endParaRPr lang="en-US" sz="1000" b="1"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r>
              <a:tr h="161925">
                <a:tc>
                  <a:txBody>
                    <a:bodyPr/>
                    <a:lstStyle/>
                    <a:p>
                      <a:pPr algn="ctr" fontAlgn="b"/>
                      <a:endParaRPr lang="en-US" sz="1000" b="1" i="0" u="none" strike="noStrike">
                        <a:effectLst/>
                        <a:latin typeface="Arial"/>
                      </a:endParaRPr>
                    </a:p>
                  </a:txBody>
                  <a:tcPr marL="9525" marR="9525" marT="9525" marB="0" anchor="b"/>
                </a:tc>
                <a:tc>
                  <a:txBody>
                    <a:bodyPr/>
                    <a:lstStyle/>
                    <a:p>
                      <a:pPr algn="ctr" fontAlgn="b"/>
                      <a:r>
                        <a:rPr lang="en-US" sz="1000" u="none" strike="noStrike">
                          <a:effectLst/>
                        </a:rPr>
                        <a:t>2300</a:t>
                      </a:r>
                      <a:endParaRPr lang="en-US" sz="1000" b="1" i="0" u="none" strike="noStrike">
                        <a:effectLst/>
                        <a:latin typeface="Arial"/>
                      </a:endParaRPr>
                    </a:p>
                  </a:txBody>
                  <a:tcPr marL="9525" marR="9525" marT="9525" marB="0" anchor="b"/>
                </a:tc>
                <a:tc gridSpan="3">
                  <a:txBody>
                    <a:bodyPr/>
                    <a:lstStyle/>
                    <a:p>
                      <a:pPr algn="l" fontAlgn="b"/>
                      <a:r>
                        <a:rPr lang="en-US" sz="1000" u="none" strike="noStrike">
                          <a:effectLst/>
                        </a:rPr>
                        <a:t>Unearned revenue</a:t>
                      </a:r>
                      <a:endParaRPr lang="en-US" sz="1000" b="0" i="0" u="none" strike="noStrike">
                        <a:effectLst/>
                        <a:latin typeface="Arial"/>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000" u="none" strike="noStrike">
                          <a:effectLst/>
                        </a:rPr>
                        <a:t> </a:t>
                      </a:r>
                      <a:endParaRPr lang="en-US" sz="1000" b="1"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r>
              <a:tr h="161925">
                <a:tc>
                  <a:txBody>
                    <a:bodyPr/>
                    <a:lstStyle/>
                    <a:p>
                      <a:pPr algn="ctr" fontAlgn="b"/>
                      <a:endParaRPr lang="en-US" sz="1000" b="1" i="0" u="none" strike="noStrike">
                        <a:effectLst/>
                        <a:latin typeface="Arial"/>
                      </a:endParaRPr>
                    </a:p>
                  </a:txBody>
                  <a:tcPr marL="9525" marR="9525" marT="9525" marB="0" anchor="b"/>
                </a:tc>
                <a:tc>
                  <a:txBody>
                    <a:bodyPr/>
                    <a:lstStyle/>
                    <a:p>
                      <a:pPr algn="ctr" fontAlgn="b"/>
                      <a:endParaRPr lang="en-US" sz="1000" b="1" i="0" u="none" strike="noStrike">
                        <a:effectLst/>
                        <a:latin typeface="Arial"/>
                      </a:endParaRPr>
                    </a:p>
                  </a:txBody>
                  <a:tcPr marL="9525" marR="9525" marT="9525" marB="0" anchor="b"/>
                </a:tc>
                <a:tc gridSpan="3">
                  <a:txBody>
                    <a:bodyPr/>
                    <a:lstStyle/>
                    <a:p>
                      <a:pPr algn="l" fontAlgn="b"/>
                      <a:endParaRPr lang="en-US" sz="1000" b="0" i="0" u="none" strike="noStrike">
                        <a:effectLst/>
                        <a:latin typeface="Arial"/>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000" b="1"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r>
              <a:tr h="161925">
                <a:tc>
                  <a:txBody>
                    <a:bodyPr/>
                    <a:lstStyle/>
                    <a:p>
                      <a:pPr algn="ctr" fontAlgn="b"/>
                      <a:endParaRPr lang="en-US" sz="1000" b="1" i="0" u="none" strike="noStrike">
                        <a:effectLst/>
                        <a:latin typeface="Arial"/>
                      </a:endParaRPr>
                    </a:p>
                  </a:txBody>
                  <a:tcPr marL="9525" marR="9525" marT="9525" marB="0" anchor="b"/>
                </a:tc>
                <a:tc>
                  <a:txBody>
                    <a:bodyPr/>
                    <a:lstStyle/>
                    <a:p>
                      <a:pPr algn="ctr" fontAlgn="b"/>
                      <a:endParaRPr lang="en-US" sz="1000" b="1" i="0" u="none" strike="noStrike">
                        <a:effectLst/>
                        <a:latin typeface="Arial"/>
                      </a:endParaRPr>
                    </a:p>
                  </a:txBody>
                  <a:tcPr marL="9525" marR="9525" marT="9525" marB="0" anchor="b"/>
                </a:tc>
                <a:tc gridSpan="3">
                  <a:txBody>
                    <a:bodyPr/>
                    <a:lstStyle/>
                    <a:p>
                      <a:pPr algn="l" fontAlgn="b"/>
                      <a:r>
                        <a:rPr lang="en-US" sz="1000" u="none" strike="noStrike">
                          <a:effectLst/>
                        </a:rPr>
                        <a:t>Long term liabilities: </a:t>
                      </a:r>
                      <a:endParaRPr lang="en-US" sz="1000" b="0" i="0" u="none" strike="noStrike">
                        <a:effectLst/>
                        <a:latin typeface="Arial"/>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000" u="none" strike="noStrike">
                          <a:effectLst/>
                        </a:rPr>
                        <a:t> </a:t>
                      </a:r>
                      <a:endParaRPr lang="en-US" sz="1000" b="1"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r>
              <a:tr h="161925">
                <a:tc>
                  <a:txBody>
                    <a:bodyPr/>
                    <a:lstStyle/>
                    <a:p>
                      <a:pPr algn="ctr" fontAlgn="b"/>
                      <a:endParaRPr lang="en-US" sz="1000" b="1" i="0" u="none" strike="noStrike">
                        <a:effectLst/>
                        <a:latin typeface="Arial"/>
                      </a:endParaRPr>
                    </a:p>
                  </a:txBody>
                  <a:tcPr marL="9525" marR="9525" marT="9525" marB="0" anchor="b"/>
                </a:tc>
                <a:tc>
                  <a:txBody>
                    <a:bodyPr/>
                    <a:lstStyle/>
                    <a:p>
                      <a:pPr algn="ctr" fontAlgn="b"/>
                      <a:r>
                        <a:rPr lang="en-US" sz="1000" u="none" strike="noStrike">
                          <a:effectLst/>
                        </a:rPr>
                        <a:t>2501</a:t>
                      </a:r>
                      <a:endParaRPr lang="en-US" sz="1000" b="1" i="0" u="none" strike="noStrike">
                        <a:effectLst/>
                        <a:latin typeface="Arial"/>
                      </a:endParaRPr>
                    </a:p>
                  </a:txBody>
                  <a:tcPr marL="9525" marR="9525" marT="9525" marB="0" anchor="b"/>
                </a:tc>
                <a:tc>
                  <a:txBody>
                    <a:bodyPr/>
                    <a:lstStyle/>
                    <a:p>
                      <a:pPr algn="l" fontAlgn="b"/>
                      <a:endParaRPr lang="en-US" sz="1000" b="1" i="0" u="none" strike="noStrike">
                        <a:effectLst/>
                        <a:latin typeface="Arial"/>
                      </a:endParaRPr>
                    </a:p>
                  </a:txBody>
                  <a:tcPr marL="9525" marR="9525" marT="9525" marB="0" anchor="b"/>
                </a:tc>
                <a:tc gridSpan="2">
                  <a:txBody>
                    <a:bodyPr/>
                    <a:lstStyle/>
                    <a:p>
                      <a:pPr algn="l" fontAlgn="b"/>
                      <a:r>
                        <a:rPr lang="en-US" sz="1000" u="none" strike="noStrike">
                          <a:effectLst/>
                        </a:rPr>
                        <a:t>Due within one year</a:t>
                      </a:r>
                      <a:endParaRPr lang="en-US" sz="1000" b="0" i="0" u="none" strike="noStrike">
                        <a:effectLst/>
                        <a:latin typeface="Arial"/>
                      </a:endParaRPr>
                    </a:p>
                  </a:txBody>
                  <a:tcPr marL="9525" marR="9525" marT="9525" marB="0" anchor="b"/>
                </a:tc>
                <a:tc hMerge="1">
                  <a:txBody>
                    <a:bodyPr/>
                    <a:lstStyle/>
                    <a:p>
                      <a:endParaRPr lang="en-US"/>
                    </a:p>
                  </a:txBody>
                  <a:tcPr/>
                </a:tc>
                <a:tc>
                  <a:txBody>
                    <a:bodyPr/>
                    <a:lstStyle/>
                    <a:p>
                      <a:pPr algn="l" fontAlgn="b"/>
                      <a:r>
                        <a:rPr lang="en-US" sz="1000" u="none" strike="noStrike">
                          <a:effectLst/>
                        </a:rPr>
                        <a:t> </a:t>
                      </a:r>
                      <a:endParaRPr lang="en-US" sz="1000" b="1"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r>
              <a:tr h="161925">
                <a:tc>
                  <a:txBody>
                    <a:bodyPr/>
                    <a:lstStyle/>
                    <a:p>
                      <a:pPr algn="ctr" fontAlgn="b"/>
                      <a:endParaRPr lang="en-US" sz="1000" b="1" i="0" u="none" strike="noStrike">
                        <a:effectLst/>
                        <a:latin typeface="Arial"/>
                      </a:endParaRPr>
                    </a:p>
                  </a:txBody>
                  <a:tcPr marL="9525" marR="9525" marT="9525" marB="0" anchor="b"/>
                </a:tc>
                <a:tc>
                  <a:txBody>
                    <a:bodyPr/>
                    <a:lstStyle/>
                    <a:p>
                      <a:pPr algn="ctr" fontAlgn="b"/>
                      <a:r>
                        <a:rPr lang="en-US" sz="1000" u="none" strike="noStrike">
                          <a:effectLst/>
                        </a:rPr>
                        <a:t>2502</a:t>
                      </a:r>
                      <a:endParaRPr lang="en-US" sz="1000" b="1" i="0" u="none" strike="noStrike">
                        <a:effectLst/>
                        <a:latin typeface="Arial"/>
                      </a:endParaRPr>
                    </a:p>
                  </a:txBody>
                  <a:tcPr marL="9525" marR="9525" marT="9525" marB="0" anchor="b"/>
                </a:tc>
                <a:tc>
                  <a:txBody>
                    <a:bodyPr/>
                    <a:lstStyle/>
                    <a:p>
                      <a:pPr algn="l" fontAlgn="b"/>
                      <a:endParaRPr lang="en-US" sz="1000" b="1" i="0" u="none" strike="noStrike">
                        <a:effectLst/>
                        <a:latin typeface="Arial"/>
                      </a:endParaRPr>
                    </a:p>
                  </a:txBody>
                  <a:tcPr marL="9525" marR="9525" marT="9525" marB="0" anchor="b"/>
                </a:tc>
                <a:tc gridSpan="2">
                  <a:txBody>
                    <a:bodyPr/>
                    <a:lstStyle/>
                    <a:p>
                      <a:pPr algn="l" fontAlgn="b"/>
                      <a:r>
                        <a:rPr lang="en-US" sz="1000" u="none" strike="noStrike">
                          <a:effectLst/>
                        </a:rPr>
                        <a:t>Due in more than one year</a:t>
                      </a:r>
                      <a:endParaRPr lang="en-US" sz="1000" b="0" i="0" u="none" strike="noStrike">
                        <a:effectLst/>
                        <a:latin typeface="Arial"/>
                      </a:endParaRPr>
                    </a:p>
                  </a:txBody>
                  <a:tcPr marL="9525" marR="9525" marT="9525" marB="0" anchor="b"/>
                </a:tc>
                <a:tc hMerge="1">
                  <a:txBody>
                    <a:bodyPr/>
                    <a:lstStyle/>
                    <a:p>
                      <a:endParaRPr lang="en-US"/>
                    </a:p>
                  </a:txBody>
                  <a:tcPr/>
                </a:tc>
                <a:tc>
                  <a:txBody>
                    <a:bodyPr/>
                    <a:lstStyle/>
                    <a:p>
                      <a:pPr algn="l" fontAlgn="b"/>
                      <a:r>
                        <a:rPr lang="en-US" sz="1000" u="none" strike="noStrike">
                          <a:effectLst/>
                        </a:rPr>
                        <a:t> </a:t>
                      </a:r>
                      <a:endParaRPr lang="en-US" sz="1000" b="1"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r>
              <a:tr h="161925">
                <a:tc>
                  <a:txBody>
                    <a:bodyPr/>
                    <a:lstStyle/>
                    <a:p>
                      <a:pPr algn="ctr" fontAlgn="b"/>
                      <a:endParaRPr lang="en-US" sz="1000" b="1" i="0" u="none" strike="noStrike">
                        <a:effectLst/>
                        <a:latin typeface="Arial"/>
                      </a:endParaRPr>
                    </a:p>
                  </a:txBody>
                  <a:tcPr marL="9525" marR="9525" marT="9525" marB="0" anchor="b"/>
                </a:tc>
                <a:tc>
                  <a:txBody>
                    <a:bodyPr/>
                    <a:lstStyle/>
                    <a:p>
                      <a:pPr algn="ctr" fontAlgn="b"/>
                      <a:r>
                        <a:rPr lang="en-US" sz="1000" u="none" strike="noStrike">
                          <a:effectLst/>
                        </a:rPr>
                        <a:t>2000</a:t>
                      </a:r>
                      <a:endParaRPr lang="en-US" sz="1000" b="1" i="0" u="none" strike="noStrike">
                        <a:effectLst/>
                        <a:latin typeface="Arial"/>
                      </a:endParaRPr>
                    </a:p>
                  </a:txBody>
                  <a:tcPr marL="9525" marR="9525" marT="9525" marB="0" anchor="b"/>
                </a:tc>
                <a:tc>
                  <a:txBody>
                    <a:bodyPr/>
                    <a:lstStyle/>
                    <a:p>
                      <a:pPr algn="l" fontAlgn="b"/>
                      <a:endParaRPr lang="en-US" sz="1000" b="1"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Total liabilities</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1" i="0" u="none" strike="noStrike">
                        <a:effectLst/>
                        <a:latin typeface="Arial"/>
                      </a:endParaRPr>
                    </a:p>
                  </a:txBody>
                  <a:tcPr marL="9525" marR="9525" marT="9525" marB="0" anchor="b"/>
                </a:tc>
                <a:tc>
                  <a:txBody>
                    <a:bodyPr/>
                    <a:lstStyle/>
                    <a:p>
                      <a:pPr algn="l" fontAlgn="b"/>
                      <a:r>
                        <a:rPr lang="en-US" sz="1000" u="none" strike="noStrike">
                          <a:effectLst/>
                        </a:rPr>
                        <a:t>                        -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   </a:t>
                      </a:r>
                      <a:endParaRPr lang="en-US" sz="1000" b="0" i="0" u="none" strike="noStrike">
                        <a:effectLst/>
                        <a:latin typeface="Arial"/>
                      </a:endParaRPr>
                    </a:p>
                  </a:txBody>
                  <a:tcPr marL="9525" marR="9525" marT="9525" marB="0" anchor="b"/>
                </a:tc>
              </a:tr>
              <a:tr h="161925">
                <a:tc>
                  <a:txBody>
                    <a:bodyPr/>
                    <a:lstStyle/>
                    <a:p>
                      <a:pPr algn="ctr" fontAlgn="b"/>
                      <a:endParaRPr lang="en-US" sz="1000" b="1" i="0" u="none" strike="noStrike">
                        <a:effectLst/>
                        <a:latin typeface="Arial"/>
                      </a:endParaRPr>
                    </a:p>
                  </a:txBody>
                  <a:tcPr marL="9525" marR="9525" marT="9525" marB="0" anchor="b"/>
                </a:tc>
                <a:tc>
                  <a:txBody>
                    <a:bodyPr/>
                    <a:lstStyle/>
                    <a:p>
                      <a:pPr algn="ctr" fontAlgn="b"/>
                      <a:endParaRPr lang="en-US" sz="1000" b="1" i="0" u="none" strike="noStrike">
                        <a:effectLst/>
                        <a:latin typeface="Arial"/>
                      </a:endParaRPr>
                    </a:p>
                  </a:txBody>
                  <a:tcPr marL="9525" marR="9525" marT="9525" marB="0" anchor="b"/>
                </a:tc>
                <a:tc>
                  <a:txBody>
                    <a:bodyPr/>
                    <a:lstStyle/>
                    <a:p>
                      <a:pPr algn="l" fontAlgn="b"/>
                      <a:endParaRPr lang="en-US" sz="1000" b="1"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1"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r>
              <a:tr h="190500">
                <a:tc>
                  <a:txBody>
                    <a:bodyPr/>
                    <a:lstStyle/>
                    <a:p>
                      <a:pPr algn="ctr" fontAlgn="b"/>
                      <a:endParaRPr lang="en-US" sz="1000" b="1" i="0" u="none" strike="noStrike">
                        <a:effectLst/>
                        <a:latin typeface="Arial"/>
                      </a:endParaRPr>
                    </a:p>
                  </a:txBody>
                  <a:tcPr marL="9525" marR="9525" marT="9525" marB="0" anchor="b"/>
                </a:tc>
                <a:tc>
                  <a:txBody>
                    <a:bodyPr/>
                    <a:lstStyle/>
                    <a:p>
                      <a:pPr algn="ctr" fontAlgn="b"/>
                      <a:endParaRPr lang="en-US" sz="1000" b="1" i="0" u="none" strike="noStrike">
                        <a:effectLst/>
                        <a:latin typeface="Arial"/>
                      </a:endParaRPr>
                    </a:p>
                  </a:txBody>
                  <a:tcPr marL="9525" marR="9525" marT="9525" marB="0" anchor="b"/>
                </a:tc>
                <a:tc gridSpan="3">
                  <a:txBody>
                    <a:bodyPr/>
                    <a:lstStyle/>
                    <a:p>
                      <a:pPr algn="l" fontAlgn="b"/>
                      <a:r>
                        <a:rPr lang="en-US" sz="1100" u="none" strike="noStrike">
                          <a:effectLst/>
                        </a:rPr>
                        <a:t>NET POSITION</a:t>
                      </a:r>
                      <a:endParaRPr lang="en-US" sz="1100" b="1" i="0" u="none" strike="noStrike">
                        <a:effectLst/>
                        <a:latin typeface="Arial"/>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000" u="none" strike="noStrike">
                          <a:effectLst/>
                        </a:rPr>
                        <a:t> </a:t>
                      </a:r>
                      <a:endParaRPr lang="en-US" sz="1000" b="1"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r>
              <a:tr h="161925">
                <a:tc>
                  <a:txBody>
                    <a:bodyPr/>
                    <a:lstStyle/>
                    <a:p>
                      <a:pPr algn="ctr" fontAlgn="b"/>
                      <a:endParaRPr lang="en-US" sz="1000" b="1" i="0" u="none" strike="noStrike">
                        <a:effectLst/>
                        <a:latin typeface="Arial"/>
                      </a:endParaRPr>
                    </a:p>
                  </a:txBody>
                  <a:tcPr marL="9525" marR="9525" marT="9525" marB="0" anchor="b"/>
                </a:tc>
                <a:tc>
                  <a:txBody>
                    <a:bodyPr/>
                    <a:lstStyle/>
                    <a:p>
                      <a:pPr algn="ctr" fontAlgn="b"/>
                      <a:r>
                        <a:rPr lang="en-US" sz="1000" u="none" strike="noStrike">
                          <a:effectLst/>
                        </a:rPr>
                        <a:t>3200</a:t>
                      </a:r>
                      <a:endParaRPr lang="en-US" sz="1000" b="1" i="0" u="none" strike="noStrike">
                        <a:effectLst/>
                        <a:latin typeface="Arial"/>
                      </a:endParaRPr>
                    </a:p>
                  </a:txBody>
                  <a:tcPr marL="9525" marR="9525" marT="9525" marB="0" anchor="b"/>
                </a:tc>
                <a:tc gridSpan="3">
                  <a:txBody>
                    <a:bodyPr/>
                    <a:lstStyle/>
                    <a:p>
                      <a:pPr algn="l" fontAlgn="b"/>
                      <a:r>
                        <a:rPr lang="en-US" sz="1000" u="none" strike="noStrike">
                          <a:effectLst/>
                        </a:rPr>
                        <a:t>Net investment in capital assets</a:t>
                      </a:r>
                      <a:endParaRPr lang="en-US" sz="1000" b="0" i="0" u="none" strike="noStrike">
                        <a:effectLst/>
                        <a:latin typeface="Arial"/>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000" u="none" strike="noStrike">
                          <a:effectLst/>
                        </a:rPr>
                        <a:t> </a:t>
                      </a:r>
                      <a:endParaRPr lang="en-US" sz="1000" b="1"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r>
              <a:tr h="161925">
                <a:tc>
                  <a:txBody>
                    <a:bodyPr/>
                    <a:lstStyle/>
                    <a:p>
                      <a:pPr algn="ctr" fontAlgn="b"/>
                      <a:r>
                        <a:rPr lang="en-US" sz="1000" u="none" strike="noStrike">
                          <a:effectLst/>
                        </a:rPr>
                        <a:t> </a:t>
                      </a:r>
                      <a:endParaRPr lang="en-US" sz="1000" b="1" i="0" u="none" strike="noStrike">
                        <a:effectLst/>
                        <a:latin typeface="Arial"/>
                      </a:endParaRPr>
                    </a:p>
                  </a:txBody>
                  <a:tcPr marL="9525" marR="9525" marT="9525" marB="0" anchor="b"/>
                </a:tc>
                <a:tc>
                  <a:txBody>
                    <a:bodyPr/>
                    <a:lstStyle/>
                    <a:p>
                      <a:pPr algn="ctr" fontAlgn="b"/>
                      <a:r>
                        <a:rPr lang="en-US" sz="1000" u="none" strike="noStrike">
                          <a:effectLst/>
                        </a:rPr>
                        <a:t> </a:t>
                      </a:r>
                      <a:endParaRPr lang="en-US" sz="1000" b="1" i="0" u="none" strike="noStrike">
                        <a:effectLst/>
                        <a:latin typeface="Arial"/>
                      </a:endParaRPr>
                    </a:p>
                  </a:txBody>
                  <a:tcPr marL="9525" marR="9525" marT="9525" marB="0" anchor="b"/>
                </a:tc>
                <a:tc gridSpan="3">
                  <a:txBody>
                    <a:bodyPr/>
                    <a:lstStyle/>
                    <a:p>
                      <a:pPr algn="l" fontAlgn="b"/>
                      <a:r>
                        <a:rPr lang="en-US" sz="1000" u="none" strike="noStrike">
                          <a:effectLst/>
                        </a:rPr>
                        <a:t>Restricted for:</a:t>
                      </a:r>
                      <a:endParaRPr lang="en-US" sz="1000" b="0" i="0" u="none" strike="noStrike">
                        <a:effectLst/>
                        <a:latin typeface="Arial"/>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000" u="none" strike="noStrike">
                          <a:effectLst/>
                        </a:rPr>
                        <a:t> </a:t>
                      </a:r>
                      <a:endParaRPr lang="en-US" sz="1000" b="1"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r>
              <a:tr h="161925">
                <a:tc>
                  <a:txBody>
                    <a:bodyPr/>
                    <a:lstStyle/>
                    <a:p>
                      <a:pPr algn="ctr" fontAlgn="b"/>
                      <a:r>
                        <a:rPr lang="en-US" sz="1000" u="none" strike="noStrike">
                          <a:effectLst/>
                        </a:rPr>
                        <a:t> </a:t>
                      </a:r>
                      <a:endParaRPr lang="en-US" sz="1000" b="1" i="0" u="none" strike="noStrike">
                        <a:effectLst/>
                        <a:latin typeface="Arial"/>
                      </a:endParaRPr>
                    </a:p>
                  </a:txBody>
                  <a:tcPr marL="9525" marR="9525" marT="9525" marB="0" anchor="b"/>
                </a:tc>
                <a:tc>
                  <a:txBody>
                    <a:bodyPr/>
                    <a:lstStyle/>
                    <a:p>
                      <a:pPr algn="ctr" fontAlgn="b"/>
                      <a:r>
                        <a:rPr lang="en-US" sz="1000" u="none" strike="noStrike">
                          <a:effectLst/>
                        </a:rPr>
                        <a:t>3820</a:t>
                      </a:r>
                      <a:endParaRPr lang="en-US" sz="1000" b="1"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gridSpan="2">
                  <a:txBody>
                    <a:bodyPr/>
                    <a:lstStyle/>
                    <a:p>
                      <a:pPr algn="l" fontAlgn="b"/>
                      <a:r>
                        <a:rPr lang="en-US" sz="1000" u="none" strike="noStrike">
                          <a:effectLst/>
                        </a:rPr>
                        <a:t>Federal and state programs</a:t>
                      </a:r>
                      <a:endParaRPr lang="en-US" sz="1000" b="0" i="0" u="none" strike="noStrike">
                        <a:effectLst/>
                        <a:latin typeface="Arial"/>
                      </a:endParaRPr>
                    </a:p>
                  </a:txBody>
                  <a:tcPr marL="9525" marR="9525" marT="9525" marB="0" anchor="b"/>
                </a:tc>
                <a:tc hMerge="1">
                  <a:txBody>
                    <a:bodyPr/>
                    <a:lstStyle/>
                    <a:p>
                      <a:endParaRPr lang="en-US"/>
                    </a:p>
                  </a:txBody>
                  <a:tcPr/>
                </a:tc>
                <a:tc>
                  <a:txBody>
                    <a:bodyPr/>
                    <a:lstStyle/>
                    <a:p>
                      <a:pPr algn="l" fontAlgn="b"/>
                      <a:r>
                        <a:rPr lang="en-US" sz="1000" u="none" strike="noStrike">
                          <a:effectLst/>
                        </a:rPr>
                        <a:t> </a:t>
                      </a:r>
                      <a:endParaRPr lang="en-US" sz="1000" b="1"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r>
              <a:tr h="161925">
                <a:tc>
                  <a:txBody>
                    <a:bodyPr/>
                    <a:lstStyle/>
                    <a:p>
                      <a:pPr algn="ctr" fontAlgn="b"/>
                      <a:endParaRPr lang="en-US" sz="1000" b="1" i="0" u="none" strike="noStrike">
                        <a:effectLst/>
                        <a:latin typeface="Arial"/>
                      </a:endParaRPr>
                    </a:p>
                  </a:txBody>
                  <a:tcPr marL="9525" marR="9525" marT="9525" marB="0" anchor="b"/>
                </a:tc>
                <a:tc>
                  <a:txBody>
                    <a:bodyPr/>
                    <a:lstStyle/>
                    <a:p>
                      <a:pPr algn="ctr" fontAlgn="b"/>
                      <a:r>
                        <a:rPr lang="en-US" sz="1000" u="none" strike="noStrike">
                          <a:effectLst/>
                        </a:rPr>
                        <a:t>3850</a:t>
                      </a:r>
                      <a:endParaRPr lang="en-US" sz="1000" b="1" i="0" u="none" strike="noStrike">
                        <a:effectLst/>
                        <a:latin typeface="Arial"/>
                      </a:endParaRPr>
                    </a:p>
                  </a:txBody>
                  <a:tcPr marL="9525" marR="9525" marT="9525" marB="0" anchor="b"/>
                </a:tc>
                <a:tc>
                  <a:txBody>
                    <a:bodyPr/>
                    <a:lstStyle/>
                    <a:p>
                      <a:pPr algn="l" fontAlgn="b"/>
                      <a:endParaRPr lang="en-US" sz="1000" b="1" i="0" u="none" strike="noStrike">
                        <a:effectLst/>
                        <a:latin typeface="Arial"/>
                      </a:endParaRPr>
                    </a:p>
                  </a:txBody>
                  <a:tcPr marL="9525" marR="9525" marT="9525" marB="0" anchor="b"/>
                </a:tc>
                <a:tc gridSpan="2">
                  <a:txBody>
                    <a:bodyPr/>
                    <a:lstStyle/>
                    <a:p>
                      <a:pPr algn="l" fontAlgn="b"/>
                      <a:r>
                        <a:rPr lang="en-US" sz="1000" u="none" strike="noStrike">
                          <a:effectLst/>
                        </a:rPr>
                        <a:t>Debt service</a:t>
                      </a:r>
                      <a:endParaRPr lang="en-US" sz="1000" b="0" i="0" u="none" strike="noStrike">
                        <a:effectLst/>
                        <a:latin typeface="Arial"/>
                      </a:endParaRPr>
                    </a:p>
                  </a:txBody>
                  <a:tcPr marL="9525" marR="9525" marT="9525" marB="0" anchor="b"/>
                </a:tc>
                <a:tc hMerge="1">
                  <a:txBody>
                    <a:bodyPr/>
                    <a:lstStyle/>
                    <a:p>
                      <a:endParaRPr lang="en-US"/>
                    </a:p>
                  </a:txBody>
                  <a:tcPr/>
                </a:tc>
                <a:tc>
                  <a:txBody>
                    <a:bodyPr/>
                    <a:lstStyle/>
                    <a:p>
                      <a:pPr algn="l" fontAlgn="b"/>
                      <a:endParaRPr lang="en-US" sz="1000" b="1"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r>
              <a:tr h="161925">
                <a:tc>
                  <a:txBody>
                    <a:bodyPr/>
                    <a:lstStyle/>
                    <a:p>
                      <a:pPr algn="ctr" fontAlgn="b"/>
                      <a:endParaRPr lang="en-US" sz="1000" b="1" i="0" u="none" strike="noStrike">
                        <a:effectLst/>
                        <a:latin typeface="Arial"/>
                      </a:endParaRPr>
                    </a:p>
                  </a:txBody>
                  <a:tcPr marL="9525" marR="9525" marT="9525" marB="0" anchor="b"/>
                </a:tc>
                <a:tc>
                  <a:txBody>
                    <a:bodyPr/>
                    <a:lstStyle/>
                    <a:p>
                      <a:pPr algn="ctr" fontAlgn="b"/>
                      <a:r>
                        <a:rPr lang="en-US" sz="1000" u="none" strike="noStrike">
                          <a:effectLst/>
                        </a:rPr>
                        <a:t>3900</a:t>
                      </a:r>
                      <a:endParaRPr lang="en-US" sz="1000" b="1" i="0" u="none" strike="noStrike">
                        <a:effectLst/>
                        <a:latin typeface="Arial"/>
                      </a:endParaRPr>
                    </a:p>
                  </a:txBody>
                  <a:tcPr marL="9525" marR="9525" marT="9525" marB="0" anchor="b"/>
                </a:tc>
                <a:tc gridSpan="3">
                  <a:txBody>
                    <a:bodyPr/>
                    <a:lstStyle/>
                    <a:p>
                      <a:pPr algn="l" fontAlgn="b"/>
                      <a:r>
                        <a:rPr lang="en-US" sz="1000" u="none" strike="noStrike">
                          <a:effectLst/>
                        </a:rPr>
                        <a:t>Unrestricted </a:t>
                      </a:r>
                      <a:endParaRPr lang="en-US" sz="1000" b="0" i="0" u="none" strike="noStrike">
                        <a:effectLst/>
                        <a:latin typeface="Arial"/>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000" b="1"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r>
              <a:tr h="171450">
                <a:tc>
                  <a:txBody>
                    <a:bodyPr/>
                    <a:lstStyle/>
                    <a:p>
                      <a:pPr algn="ctr" fontAlgn="b"/>
                      <a:endParaRPr lang="en-US" sz="1000" b="1" i="0" u="none" strike="noStrike">
                        <a:effectLst/>
                        <a:latin typeface="Arial"/>
                      </a:endParaRPr>
                    </a:p>
                  </a:txBody>
                  <a:tcPr marL="9525" marR="9525" marT="9525" marB="0" anchor="b"/>
                </a:tc>
                <a:tc>
                  <a:txBody>
                    <a:bodyPr/>
                    <a:lstStyle/>
                    <a:p>
                      <a:pPr algn="ctr" fontAlgn="b"/>
                      <a:r>
                        <a:rPr lang="en-US" sz="1000" u="none" strike="noStrike">
                          <a:effectLst/>
                        </a:rPr>
                        <a:t>3000</a:t>
                      </a:r>
                      <a:endParaRPr lang="en-US" sz="1000" b="1" i="0" u="none" strike="noStrike">
                        <a:effectLst/>
                        <a:latin typeface="Arial"/>
                      </a:endParaRPr>
                    </a:p>
                  </a:txBody>
                  <a:tcPr marL="9525" marR="9525" marT="9525" marB="0" anchor="b"/>
                </a:tc>
                <a:tc>
                  <a:txBody>
                    <a:bodyPr/>
                    <a:lstStyle/>
                    <a:p>
                      <a:pPr algn="l" fontAlgn="b"/>
                      <a:endParaRPr lang="en-US" sz="1000" b="1"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r>
                        <a:rPr lang="en-US" sz="1000" u="none" strike="noStrike">
                          <a:effectLst/>
                        </a:rPr>
                        <a:t>Total net position</a:t>
                      </a:r>
                      <a:endParaRPr lang="en-US" sz="1000" b="0" i="0" u="none" strike="noStrike">
                        <a:effectLst/>
                        <a:latin typeface="Arial"/>
                      </a:endParaRPr>
                    </a:p>
                  </a:txBody>
                  <a:tcPr marL="9525" marR="9525" marT="9525" marB="0" anchor="b"/>
                </a:tc>
                <a:tc>
                  <a:txBody>
                    <a:bodyPr/>
                    <a:lstStyle/>
                    <a:p>
                      <a:pPr algn="l" fontAlgn="b"/>
                      <a:endParaRPr lang="en-US" sz="1000" b="1" i="0" u="none" strike="noStrike">
                        <a:effectLst/>
                        <a:latin typeface="Arial"/>
                      </a:endParaRPr>
                    </a:p>
                  </a:txBody>
                  <a:tcPr marL="9525" marR="9525" marT="9525" marB="0" anchor="b"/>
                </a:tc>
                <a:tc>
                  <a:txBody>
                    <a:bodyPr/>
                    <a:lstStyle/>
                    <a:p>
                      <a:pPr algn="l" fontAlgn="b"/>
                      <a:r>
                        <a:rPr lang="en-US" sz="1000" u="none" strike="noStrike">
                          <a:effectLst/>
                        </a:rPr>
                        <a:t> $                     -   </a:t>
                      </a:r>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                    -   </a:t>
                      </a:r>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                  -   </a:t>
                      </a:r>
                      <a:endParaRPr lang="en-US" sz="1000" b="0" i="0" u="none" strike="noStrike">
                        <a:effectLst/>
                        <a:latin typeface="Arial"/>
                      </a:endParaRPr>
                    </a:p>
                  </a:txBody>
                  <a:tcPr marL="9525" marR="9525" marT="9525" marB="0" anchor="b"/>
                </a:tc>
              </a:tr>
              <a:tr h="171450">
                <a:tc>
                  <a:txBody>
                    <a:bodyPr/>
                    <a:lstStyle/>
                    <a:p>
                      <a:pPr algn="ctr" fontAlgn="b"/>
                      <a:r>
                        <a:rPr lang="en-US" sz="1000" u="none" strike="noStrike">
                          <a:effectLst/>
                        </a:rPr>
                        <a:t> </a:t>
                      </a:r>
                      <a:endParaRPr lang="en-US" sz="1000" b="1"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 </a:t>
                      </a:r>
                      <a:endParaRPr lang="en-US" sz="1000" b="1"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3140040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GASB 65–Balance Sheet</a:t>
            </a:r>
            <a:endParaRPr lang="en-US" sz="2700"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11</a:t>
            </a:fld>
            <a:endParaRPr lang="en-US"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463333899"/>
              </p:ext>
            </p:extLst>
          </p:nvPr>
        </p:nvGraphicFramePr>
        <p:xfrm>
          <a:off x="2143595" y="1454050"/>
          <a:ext cx="4826105" cy="5022951"/>
        </p:xfrm>
        <a:graphic>
          <a:graphicData uri="http://schemas.openxmlformats.org/drawingml/2006/table">
            <a:tbl>
              <a:tblPr>
                <a:tableStyleId>{5C22544A-7EE6-4342-B048-85BDC9FD1C3A}</a:tableStyleId>
              </a:tblPr>
              <a:tblGrid>
                <a:gridCol w="323706"/>
                <a:gridCol w="75869"/>
                <a:gridCol w="116332"/>
                <a:gridCol w="1537600"/>
                <a:gridCol w="60695"/>
                <a:gridCol w="480500"/>
                <a:gridCol w="36278"/>
                <a:gridCol w="480500"/>
                <a:gridCol w="91042"/>
                <a:gridCol w="455210"/>
                <a:gridCol w="91042"/>
                <a:gridCol w="520963"/>
                <a:gridCol w="60695"/>
                <a:gridCol w="495673"/>
              </a:tblGrid>
              <a:tr h="92779">
                <a:tc gridSpan="14">
                  <a:txBody>
                    <a:bodyPr/>
                    <a:lstStyle/>
                    <a:p>
                      <a:pPr algn="ctr" fontAlgn="b"/>
                      <a:r>
                        <a:rPr lang="en-US" sz="500" u="none" strike="noStrike">
                          <a:effectLst/>
                        </a:rPr>
                        <a:t>Example Independent School District</a:t>
                      </a:r>
                      <a:endParaRPr lang="en-US" sz="500" b="1" i="0" u="none" strike="noStrike">
                        <a:effectLst/>
                        <a:latin typeface="Arial"/>
                      </a:endParaRPr>
                    </a:p>
                  </a:txBody>
                  <a:tcPr marL="4904" marR="4904" marT="490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2779">
                <a:tc gridSpan="14">
                  <a:txBody>
                    <a:bodyPr/>
                    <a:lstStyle/>
                    <a:p>
                      <a:pPr algn="ctr" fontAlgn="b"/>
                      <a:r>
                        <a:rPr lang="en-US" sz="500" u="none" strike="noStrike">
                          <a:effectLst/>
                        </a:rPr>
                        <a:t>Governmental Funds - Balance Sheet</a:t>
                      </a:r>
                      <a:endParaRPr lang="en-US" sz="500" b="1" i="0" u="none" strike="noStrike">
                        <a:effectLst/>
                        <a:latin typeface="Arial"/>
                      </a:endParaRPr>
                    </a:p>
                  </a:txBody>
                  <a:tcPr marL="4904" marR="4904" marT="490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8237">
                <a:tc gridSpan="14">
                  <a:txBody>
                    <a:bodyPr/>
                    <a:lstStyle/>
                    <a:p>
                      <a:pPr algn="ctr" fontAlgn="b"/>
                      <a:r>
                        <a:rPr lang="en-US" sz="500" u="none" strike="noStrike">
                          <a:effectLst/>
                        </a:rPr>
                        <a:t>August 31, 2014</a:t>
                      </a:r>
                      <a:endParaRPr lang="en-US" sz="500" b="1" i="0" u="none" strike="noStrike">
                        <a:effectLst/>
                        <a:latin typeface="Arial"/>
                      </a:endParaRPr>
                    </a:p>
                  </a:txBody>
                  <a:tcPr marL="4904" marR="4904" marT="490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0268">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gridSpan="2">
                  <a:txBody>
                    <a:bodyPr/>
                    <a:lstStyle/>
                    <a:p>
                      <a:pPr algn="ctr" fontAlgn="b"/>
                      <a:endParaRPr lang="en-US" sz="500" b="0" i="0" u="none" strike="noStrike">
                        <a:effectLst/>
                        <a:latin typeface="Arial"/>
                      </a:endParaRPr>
                    </a:p>
                  </a:txBody>
                  <a:tcPr marL="4904" marR="4904" marT="4904" marB="0" anchor="b"/>
                </a:tc>
                <a:tc hMerge="1">
                  <a:txBody>
                    <a:bodyPr/>
                    <a:lstStyle/>
                    <a:p>
                      <a:endParaRPr lang="en-US"/>
                    </a:p>
                  </a:txBody>
                  <a:tcPr/>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2779">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2779">
                <a:tc>
                  <a:txBody>
                    <a:bodyPr/>
                    <a:lstStyle/>
                    <a:p>
                      <a:pPr algn="ctr" fontAlgn="b"/>
                      <a:r>
                        <a:rPr lang="en-US" sz="500" u="none" strike="noStrike">
                          <a:effectLst/>
                        </a:rPr>
                        <a:t>Data</a:t>
                      </a:r>
                      <a:endParaRPr lang="en-US" sz="500" b="1" i="0" u="none" strike="noStrike">
                        <a:effectLst/>
                        <a:latin typeface="Arial"/>
                      </a:endParaRPr>
                    </a:p>
                  </a:txBody>
                  <a:tcPr marL="4904" marR="4904" marT="4904" marB="0" anchor="b"/>
                </a:tc>
                <a:tc>
                  <a:txBody>
                    <a:bodyPr/>
                    <a:lstStyle/>
                    <a:p>
                      <a:pPr algn="l" fontAlgn="b"/>
                      <a:endParaRPr lang="en-US" sz="500" b="1" i="0" u="none" strike="noStrike">
                        <a:effectLst/>
                        <a:latin typeface="Arial"/>
                      </a:endParaRPr>
                    </a:p>
                  </a:txBody>
                  <a:tcPr marL="4904" marR="4904" marT="4904" marB="0" anchor="b"/>
                </a:tc>
                <a:tc>
                  <a:txBody>
                    <a:bodyPr/>
                    <a:lstStyle/>
                    <a:p>
                      <a:pPr algn="l" fontAlgn="b"/>
                      <a:endParaRPr lang="en-US" sz="500" b="1" i="0" u="none" strike="noStrike">
                        <a:effectLst/>
                        <a:latin typeface="Arial"/>
                      </a:endParaRPr>
                    </a:p>
                  </a:txBody>
                  <a:tcPr marL="4904" marR="4904" marT="4904" marB="0" anchor="b"/>
                </a:tc>
                <a:tc>
                  <a:txBody>
                    <a:bodyPr/>
                    <a:lstStyle/>
                    <a:p>
                      <a:pPr algn="l" fontAlgn="b"/>
                      <a:endParaRPr lang="en-US" sz="500" b="1" i="0" u="none" strike="noStrike">
                        <a:effectLst/>
                        <a:latin typeface="Arial"/>
                      </a:endParaRPr>
                    </a:p>
                  </a:txBody>
                  <a:tcPr marL="4904" marR="4904" marT="4904" marB="0" anchor="b"/>
                </a:tc>
                <a:tc>
                  <a:txBody>
                    <a:bodyPr/>
                    <a:lstStyle/>
                    <a:p>
                      <a:pPr algn="ctr" fontAlgn="b"/>
                      <a:endParaRPr lang="en-US" sz="500" b="1" i="0" u="none" strike="noStrike">
                        <a:effectLst/>
                        <a:latin typeface="Arial"/>
                      </a:endParaRPr>
                    </a:p>
                  </a:txBody>
                  <a:tcPr marL="4904" marR="4904" marT="4904" marB="0" anchor="b"/>
                </a:tc>
                <a:tc>
                  <a:txBody>
                    <a:bodyPr/>
                    <a:lstStyle/>
                    <a:p>
                      <a:pPr algn="ctr" fontAlgn="b"/>
                      <a:r>
                        <a:rPr lang="en-US" sz="500" u="none" strike="noStrike">
                          <a:effectLst/>
                        </a:rPr>
                        <a:t>10</a:t>
                      </a:r>
                      <a:endParaRPr lang="en-US" sz="500" b="1" i="0" u="none" strike="noStrike">
                        <a:effectLst/>
                        <a:latin typeface="Arial"/>
                      </a:endParaRPr>
                    </a:p>
                  </a:txBody>
                  <a:tcPr marL="4904" marR="4904" marT="4904" marB="0" anchor="b"/>
                </a:tc>
                <a:tc>
                  <a:txBody>
                    <a:bodyPr/>
                    <a:lstStyle/>
                    <a:p>
                      <a:pPr algn="ctr" fontAlgn="b"/>
                      <a:endParaRPr lang="en-US" sz="500" b="1" i="0" u="none" strike="noStrike">
                        <a:effectLst/>
                        <a:latin typeface="Arial"/>
                      </a:endParaRPr>
                    </a:p>
                  </a:txBody>
                  <a:tcPr marL="4904" marR="4904" marT="4904" marB="0" anchor="b"/>
                </a:tc>
                <a:tc>
                  <a:txBody>
                    <a:bodyPr/>
                    <a:lstStyle/>
                    <a:p>
                      <a:pPr algn="ctr" fontAlgn="b"/>
                      <a:r>
                        <a:rPr lang="en-US" sz="500" u="none" strike="noStrike">
                          <a:effectLst/>
                        </a:rPr>
                        <a:t>50</a:t>
                      </a:r>
                      <a:endParaRPr lang="en-US" sz="500" b="1" i="0" u="none" strike="noStrike">
                        <a:effectLst/>
                        <a:latin typeface="Arial"/>
                      </a:endParaRPr>
                    </a:p>
                  </a:txBody>
                  <a:tcPr marL="4904" marR="4904" marT="4904" marB="0" anchor="b"/>
                </a:tc>
                <a:tc>
                  <a:txBody>
                    <a:bodyPr/>
                    <a:lstStyle/>
                    <a:p>
                      <a:pPr algn="ctr" fontAlgn="b"/>
                      <a:endParaRPr lang="en-US" sz="500" b="1" i="0" u="none" strike="noStrike">
                        <a:effectLst/>
                        <a:latin typeface="Arial"/>
                      </a:endParaRPr>
                    </a:p>
                  </a:txBody>
                  <a:tcPr marL="4904" marR="4904" marT="4904" marB="0" anchor="b"/>
                </a:tc>
                <a:tc>
                  <a:txBody>
                    <a:bodyPr/>
                    <a:lstStyle/>
                    <a:p>
                      <a:pPr algn="ctr" fontAlgn="b"/>
                      <a:r>
                        <a:rPr lang="en-US" sz="500" u="none" strike="noStrike">
                          <a:effectLst/>
                        </a:rPr>
                        <a:t>60</a:t>
                      </a:r>
                      <a:endParaRPr lang="en-US" sz="500" b="1" i="0" u="none" strike="noStrike">
                        <a:effectLst/>
                        <a:latin typeface="Arial"/>
                      </a:endParaRPr>
                    </a:p>
                  </a:txBody>
                  <a:tcPr marL="4904" marR="4904" marT="4904" marB="0" anchor="b"/>
                </a:tc>
                <a:tc>
                  <a:txBody>
                    <a:bodyPr/>
                    <a:lstStyle/>
                    <a:p>
                      <a:pPr algn="ctr" fontAlgn="b"/>
                      <a:endParaRPr lang="en-US" sz="500" b="1" i="0" u="none" strike="noStrike">
                        <a:effectLst/>
                        <a:latin typeface="Arial"/>
                      </a:endParaRPr>
                    </a:p>
                  </a:txBody>
                  <a:tcPr marL="4904" marR="4904" marT="4904" marB="0" anchor="b"/>
                </a:tc>
                <a:tc>
                  <a:txBody>
                    <a:bodyPr/>
                    <a:lstStyle/>
                    <a:p>
                      <a:pPr algn="l" fontAlgn="b"/>
                      <a:endParaRPr lang="en-US" sz="500" b="1" i="0" u="none" strike="noStrike">
                        <a:effectLst/>
                        <a:latin typeface="Arial"/>
                      </a:endParaRPr>
                    </a:p>
                  </a:txBody>
                  <a:tcPr marL="4904" marR="4904" marT="4904" marB="0" anchor="b"/>
                </a:tc>
                <a:tc>
                  <a:txBody>
                    <a:bodyPr/>
                    <a:lstStyle/>
                    <a:p>
                      <a:pPr algn="ctr" fontAlgn="b"/>
                      <a:endParaRPr lang="en-US" sz="500" b="1" i="0" u="none" strike="noStrike">
                        <a:effectLst/>
                        <a:latin typeface="Arial"/>
                      </a:endParaRPr>
                    </a:p>
                  </a:txBody>
                  <a:tcPr marL="4904" marR="4904" marT="4904" marB="0" anchor="b"/>
                </a:tc>
                <a:tc>
                  <a:txBody>
                    <a:bodyPr/>
                    <a:lstStyle/>
                    <a:p>
                      <a:pPr algn="ctr" fontAlgn="b"/>
                      <a:endParaRPr lang="en-US" sz="500" b="1" i="0" u="none" strike="noStrike">
                        <a:effectLst/>
                        <a:latin typeface="Arial"/>
                      </a:endParaRPr>
                    </a:p>
                  </a:txBody>
                  <a:tcPr marL="4904" marR="4904" marT="4904" marB="0" anchor="b"/>
                </a:tc>
              </a:tr>
              <a:tr h="92779">
                <a:tc>
                  <a:txBody>
                    <a:bodyPr/>
                    <a:lstStyle/>
                    <a:p>
                      <a:pPr algn="ctr" fontAlgn="b"/>
                      <a:r>
                        <a:rPr lang="en-US" sz="500" u="none" strike="noStrike">
                          <a:effectLst/>
                        </a:rPr>
                        <a:t>Control</a:t>
                      </a:r>
                      <a:endParaRPr lang="en-US" sz="500" b="1" i="0" u="none" strike="noStrike">
                        <a:effectLst/>
                        <a:latin typeface="Arial"/>
                      </a:endParaRPr>
                    </a:p>
                  </a:txBody>
                  <a:tcPr marL="4904" marR="4904" marT="4904" marB="0" anchor="b"/>
                </a:tc>
                <a:tc>
                  <a:txBody>
                    <a:bodyPr/>
                    <a:lstStyle/>
                    <a:p>
                      <a:pPr algn="l" fontAlgn="b"/>
                      <a:endParaRPr lang="en-US" sz="500" b="1" i="0" u="none" strike="noStrike">
                        <a:effectLst/>
                        <a:latin typeface="Arial"/>
                      </a:endParaRPr>
                    </a:p>
                  </a:txBody>
                  <a:tcPr marL="4904" marR="4904" marT="4904" marB="0" anchor="b"/>
                </a:tc>
                <a:tc>
                  <a:txBody>
                    <a:bodyPr/>
                    <a:lstStyle/>
                    <a:p>
                      <a:pPr algn="l" fontAlgn="b"/>
                      <a:endParaRPr lang="en-US" sz="500" b="1" i="0" u="none" strike="noStrike">
                        <a:effectLst/>
                        <a:latin typeface="Arial"/>
                      </a:endParaRPr>
                    </a:p>
                  </a:txBody>
                  <a:tcPr marL="4904" marR="4904" marT="4904" marB="0" anchor="b"/>
                </a:tc>
                <a:tc>
                  <a:txBody>
                    <a:bodyPr/>
                    <a:lstStyle/>
                    <a:p>
                      <a:pPr algn="l" fontAlgn="b"/>
                      <a:endParaRPr lang="en-US" sz="500" b="1" i="0" u="none" strike="noStrike">
                        <a:effectLst/>
                        <a:latin typeface="Arial"/>
                      </a:endParaRPr>
                    </a:p>
                  </a:txBody>
                  <a:tcPr marL="4904" marR="4904" marT="4904" marB="0" anchor="b"/>
                </a:tc>
                <a:tc>
                  <a:txBody>
                    <a:bodyPr/>
                    <a:lstStyle/>
                    <a:p>
                      <a:pPr algn="ctr" fontAlgn="b"/>
                      <a:endParaRPr lang="en-US" sz="500" b="1" i="0" u="none" strike="noStrike">
                        <a:effectLst/>
                        <a:latin typeface="Arial"/>
                      </a:endParaRPr>
                    </a:p>
                  </a:txBody>
                  <a:tcPr marL="4904" marR="4904" marT="4904" marB="0" anchor="b"/>
                </a:tc>
                <a:tc>
                  <a:txBody>
                    <a:bodyPr/>
                    <a:lstStyle/>
                    <a:p>
                      <a:pPr algn="ctr" fontAlgn="b"/>
                      <a:endParaRPr lang="en-US" sz="500" b="1" i="0" u="none" strike="noStrike">
                        <a:effectLst/>
                        <a:latin typeface="Arial"/>
                      </a:endParaRPr>
                    </a:p>
                  </a:txBody>
                  <a:tcPr marL="4904" marR="4904" marT="4904" marB="0" anchor="b"/>
                </a:tc>
                <a:tc>
                  <a:txBody>
                    <a:bodyPr/>
                    <a:lstStyle/>
                    <a:p>
                      <a:pPr algn="ctr" fontAlgn="b"/>
                      <a:endParaRPr lang="en-US" sz="500" b="1" i="0" u="none" strike="noStrike">
                        <a:effectLst/>
                        <a:latin typeface="Arial"/>
                      </a:endParaRPr>
                    </a:p>
                  </a:txBody>
                  <a:tcPr marL="4904" marR="4904" marT="4904" marB="0" anchor="b"/>
                </a:tc>
                <a:tc>
                  <a:txBody>
                    <a:bodyPr/>
                    <a:lstStyle/>
                    <a:p>
                      <a:pPr algn="ctr" fontAlgn="b"/>
                      <a:r>
                        <a:rPr lang="en-US" sz="500" u="none" strike="noStrike">
                          <a:effectLst/>
                        </a:rPr>
                        <a:t>Debt </a:t>
                      </a:r>
                      <a:endParaRPr lang="en-US" sz="500" b="1" i="0" u="none" strike="noStrike">
                        <a:effectLst/>
                        <a:latin typeface="Arial"/>
                      </a:endParaRPr>
                    </a:p>
                  </a:txBody>
                  <a:tcPr marL="4904" marR="4904" marT="4904" marB="0" anchor="b"/>
                </a:tc>
                <a:tc>
                  <a:txBody>
                    <a:bodyPr/>
                    <a:lstStyle/>
                    <a:p>
                      <a:pPr algn="ctr" fontAlgn="b"/>
                      <a:endParaRPr lang="en-US" sz="500" b="1" i="0" u="none" strike="noStrike">
                        <a:effectLst/>
                        <a:latin typeface="Arial"/>
                      </a:endParaRPr>
                    </a:p>
                  </a:txBody>
                  <a:tcPr marL="4904" marR="4904" marT="4904" marB="0" anchor="b"/>
                </a:tc>
                <a:tc>
                  <a:txBody>
                    <a:bodyPr/>
                    <a:lstStyle/>
                    <a:p>
                      <a:pPr algn="l" fontAlgn="b"/>
                      <a:endParaRPr lang="en-US" sz="500" b="1" i="0" u="none" strike="noStrike">
                        <a:effectLst/>
                        <a:latin typeface="Arial"/>
                      </a:endParaRPr>
                    </a:p>
                  </a:txBody>
                  <a:tcPr marL="4904" marR="4904" marT="4904" marB="0" anchor="b"/>
                </a:tc>
                <a:tc>
                  <a:txBody>
                    <a:bodyPr/>
                    <a:lstStyle/>
                    <a:p>
                      <a:pPr algn="ctr" fontAlgn="b"/>
                      <a:endParaRPr lang="en-US" sz="500" b="1" i="0" u="none" strike="noStrike">
                        <a:effectLst/>
                        <a:latin typeface="Arial"/>
                      </a:endParaRPr>
                    </a:p>
                  </a:txBody>
                  <a:tcPr marL="4904" marR="4904" marT="4904" marB="0" anchor="b"/>
                </a:tc>
                <a:tc>
                  <a:txBody>
                    <a:bodyPr/>
                    <a:lstStyle/>
                    <a:p>
                      <a:pPr algn="ctr" fontAlgn="b"/>
                      <a:r>
                        <a:rPr lang="en-US" sz="500" u="none" strike="noStrike">
                          <a:effectLst/>
                        </a:rPr>
                        <a:t>Other</a:t>
                      </a:r>
                      <a:endParaRPr lang="en-US" sz="500" b="1" i="0" u="none" strike="noStrike">
                        <a:effectLst/>
                        <a:latin typeface="Arial"/>
                      </a:endParaRPr>
                    </a:p>
                  </a:txBody>
                  <a:tcPr marL="4904" marR="4904" marT="4904" marB="0" anchor="b"/>
                </a:tc>
                <a:tc>
                  <a:txBody>
                    <a:bodyPr/>
                    <a:lstStyle/>
                    <a:p>
                      <a:pPr algn="ctr" fontAlgn="b"/>
                      <a:endParaRPr lang="en-US" sz="500" b="1" i="0" u="none" strike="noStrike">
                        <a:effectLst/>
                        <a:latin typeface="Arial"/>
                      </a:endParaRPr>
                    </a:p>
                  </a:txBody>
                  <a:tcPr marL="4904" marR="4904" marT="4904" marB="0" anchor="b"/>
                </a:tc>
                <a:tc>
                  <a:txBody>
                    <a:bodyPr/>
                    <a:lstStyle/>
                    <a:p>
                      <a:pPr algn="ctr" fontAlgn="b"/>
                      <a:r>
                        <a:rPr lang="en-US" sz="500" u="none" strike="noStrike">
                          <a:effectLst/>
                        </a:rPr>
                        <a:t>Total</a:t>
                      </a:r>
                      <a:endParaRPr lang="en-US" sz="500" b="1" i="0" u="none" strike="noStrike">
                        <a:effectLst/>
                        <a:latin typeface="Arial"/>
                      </a:endParaRPr>
                    </a:p>
                  </a:txBody>
                  <a:tcPr marL="4904" marR="4904" marT="4904" marB="0" anchor="b"/>
                </a:tc>
              </a:tr>
              <a:tr h="92779">
                <a:tc>
                  <a:txBody>
                    <a:bodyPr/>
                    <a:lstStyle/>
                    <a:p>
                      <a:pPr algn="ctr" fontAlgn="b"/>
                      <a:r>
                        <a:rPr lang="en-US" sz="500" u="none" strike="noStrike">
                          <a:effectLst/>
                        </a:rPr>
                        <a:t>Codes</a:t>
                      </a:r>
                      <a:endParaRPr lang="en-US" sz="500" b="1" i="0" u="none" strike="noStrike">
                        <a:effectLst/>
                        <a:latin typeface="Arial"/>
                      </a:endParaRPr>
                    </a:p>
                  </a:txBody>
                  <a:tcPr marL="4904" marR="4904" marT="4904" marB="0" anchor="b"/>
                </a:tc>
                <a:tc>
                  <a:txBody>
                    <a:bodyPr/>
                    <a:lstStyle/>
                    <a:p>
                      <a:pPr algn="l" fontAlgn="b"/>
                      <a:endParaRPr lang="en-US" sz="500" b="1" i="0" u="none" strike="noStrike">
                        <a:effectLst/>
                        <a:latin typeface="Arial"/>
                      </a:endParaRPr>
                    </a:p>
                  </a:txBody>
                  <a:tcPr marL="4904" marR="4904" marT="4904" marB="0" anchor="b"/>
                </a:tc>
                <a:tc>
                  <a:txBody>
                    <a:bodyPr/>
                    <a:lstStyle/>
                    <a:p>
                      <a:pPr algn="l" fontAlgn="b"/>
                      <a:endParaRPr lang="en-US" sz="500" b="1" i="0" u="none" strike="noStrike">
                        <a:effectLst/>
                        <a:latin typeface="Arial"/>
                      </a:endParaRPr>
                    </a:p>
                  </a:txBody>
                  <a:tcPr marL="4904" marR="4904" marT="4904" marB="0" anchor="b"/>
                </a:tc>
                <a:tc>
                  <a:txBody>
                    <a:bodyPr/>
                    <a:lstStyle/>
                    <a:p>
                      <a:pPr algn="l" fontAlgn="b"/>
                      <a:endParaRPr lang="en-US" sz="500" b="1" i="0" u="none" strike="noStrike">
                        <a:effectLst/>
                        <a:latin typeface="Arial"/>
                      </a:endParaRPr>
                    </a:p>
                  </a:txBody>
                  <a:tcPr marL="4904" marR="4904" marT="4904" marB="0" anchor="b"/>
                </a:tc>
                <a:tc>
                  <a:txBody>
                    <a:bodyPr/>
                    <a:lstStyle/>
                    <a:p>
                      <a:pPr algn="ctr" fontAlgn="b"/>
                      <a:endParaRPr lang="en-US" sz="500" b="1" i="0" u="none" strike="noStrike">
                        <a:effectLst/>
                        <a:latin typeface="Arial"/>
                      </a:endParaRPr>
                    </a:p>
                  </a:txBody>
                  <a:tcPr marL="4904" marR="4904" marT="4904" marB="0" anchor="b"/>
                </a:tc>
                <a:tc>
                  <a:txBody>
                    <a:bodyPr/>
                    <a:lstStyle/>
                    <a:p>
                      <a:pPr algn="ctr" fontAlgn="b"/>
                      <a:r>
                        <a:rPr lang="en-US" sz="500" u="none" strike="noStrike">
                          <a:effectLst/>
                        </a:rPr>
                        <a:t> General </a:t>
                      </a:r>
                      <a:endParaRPr lang="en-US" sz="500" b="1" i="0" u="none" strike="noStrike">
                        <a:effectLst/>
                        <a:latin typeface="Arial"/>
                      </a:endParaRPr>
                    </a:p>
                  </a:txBody>
                  <a:tcPr marL="4904" marR="4904" marT="4904" marB="0" anchor="b"/>
                </a:tc>
                <a:tc>
                  <a:txBody>
                    <a:bodyPr/>
                    <a:lstStyle/>
                    <a:p>
                      <a:pPr algn="ctr" fontAlgn="b"/>
                      <a:endParaRPr lang="en-US" sz="500" b="1" i="0" u="none" strike="noStrike">
                        <a:effectLst/>
                        <a:latin typeface="Arial"/>
                      </a:endParaRPr>
                    </a:p>
                  </a:txBody>
                  <a:tcPr marL="4904" marR="4904" marT="4904" marB="0" anchor="b"/>
                </a:tc>
                <a:tc>
                  <a:txBody>
                    <a:bodyPr/>
                    <a:lstStyle/>
                    <a:p>
                      <a:pPr algn="ctr" fontAlgn="b"/>
                      <a:r>
                        <a:rPr lang="en-US" sz="500" u="none" strike="noStrike">
                          <a:effectLst/>
                        </a:rPr>
                        <a:t>Service</a:t>
                      </a:r>
                      <a:endParaRPr lang="en-US" sz="500" b="1" i="0" u="none" strike="noStrike">
                        <a:effectLst/>
                        <a:latin typeface="Arial"/>
                      </a:endParaRPr>
                    </a:p>
                  </a:txBody>
                  <a:tcPr marL="4904" marR="4904" marT="4904" marB="0" anchor="b"/>
                </a:tc>
                <a:tc>
                  <a:txBody>
                    <a:bodyPr/>
                    <a:lstStyle/>
                    <a:p>
                      <a:pPr algn="ctr" fontAlgn="b"/>
                      <a:endParaRPr lang="en-US" sz="500" b="1" i="0" u="none" strike="noStrike">
                        <a:effectLst/>
                        <a:latin typeface="Arial"/>
                      </a:endParaRPr>
                    </a:p>
                  </a:txBody>
                  <a:tcPr marL="4904" marR="4904" marT="4904" marB="0" anchor="b"/>
                </a:tc>
                <a:tc>
                  <a:txBody>
                    <a:bodyPr/>
                    <a:lstStyle/>
                    <a:p>
                      <a:pPr algn="ctr" fontAlgn="b"/>
                      <a:r>
                        <a:rPr lang="en-US" sz="500" u="none" strike="noStrike">
                          <a:effectLst/>
                        </a:rPr>
                        <a:t>Capital</a:t>
                      </a:r>
                      <a:endParaRPr lang="en-US" sz="500" b="1" i="0" u="none" strike="noStrike">
                        <a:effectLst/>
                        <a:latin typeface="Arial"/>
                      </a:endParaRPr>
                    </a:p>
                  </a:txBody>
                  <a:tcPr marL="4904" marR="4904" marT="4904" marB="0" anchor="b"/>
                </a:tc>
                <a:tc>
                  <a:txBody>
                    <a:bodyPr/>
                    <a:lstStyle/>
                    <a:p>
                      <a:pPr algn="ctr" fontAlgn="b"/>
                      <a:endParaRPr lang="en-US" sz="500" b="1" i="0" u="none" strike="noStrike">
                        <a:effectLst/>
                        <a:latin typeface="Arial"/>
                      </a:endParaRPr>
                    </a:p>
                  </a:txBody>
                  <a:tcPr marL="4904" marR="4904" marT="4904" marB="0" anchor="b"/>
                </a:tc>
                <a:tc>
                  <a:txBody>
                    <a:bodyPr/>
                    <a:lstStyle/>
                    <a:p>
                      <a:pPr algn="ctr" fontAlgn="b"/>
                      <a:r>
                        <a:rPr lang="en-US" sz="500" u="none" strike="noStrike">
                          <a:effectLst/>
                        </a:rPr>
                        <a:t>Governmental</a:t>
                      </a:r>
                      <a:endParaRPr lang="en-US" sz="500" b="1" i="0" u="none" strike="noStrike">
                        <a:effectLst/>
                        <a:latin typeface="Arial"/>
                      </a:endParaRPr>
                    </a:p>
                  </a:txBody>
                  <a:tcPr marL="4904" marR="4904" marT="4904" marB="0" anchor="b"/>
                </a:tc>
                <a:tc>
                  <a:txBody>
                    <a:bodyPr/>
                    <a:lstStyle/>
                    <a:p>
                      <a:pPr algn="ctr" fontAlgn="b"/>
                      <a:endParaRPr lang="en-US" sz="500" b="1" i="0" u="none" strike="noStrike">
                        <a:effectLst/>
                        <a:latin typeface="Arial"/>
                      </a:endParaRPr>
                    </a:p>
                  </a:txBody>
                  <a:tcPr marL="4904" marR="4904" marT="4904" marB="0" anchor="b"/>
                </a:tc>
                <a:tc>
                  <a:txBody>
                    <a:bodyPr/>
                    <a:lstStyle/>
                    <a:p>
                      <a:pPr algn="ctr" fontAlgn="b"/>
                      <a:r>
                        <a:rPr lang="en-US" sz="500" u="none" strike="noStrike">
                          <a:effectLst/>
                        </a:rPr>
                        <a:t>Governmental</a:t>
                      </a:r>
                      <a:endParaRPr lang="en-US" sz="500" b="1" i="0" u="none" strike="noStrike">
                        <a:effectLst/>
                        <a:latin typeface="Arial"/>
                      </a:endParaRPr>
                    </a:p>
                  </a:txBody>
                  <a:tcPr marL="4904" marR="4904" marT="4904" marB="0" anchor="b"/>
                </a:tc>
              </a:tr>
              <a:tr h="92779">
                <a:tc>
                  <a:txBody>
                    <a:bodyPr/>
                    <a:lstStyle/>
                    <a:p>
                      <a:pPr algn="l" fontAlgn="b"/>
                      <a:endParaRPr lang="en-US" sz="500" b="1" i="0" u="none" strike="noStrike">
                        <a:effectLst/>
                        <a:latin typeface="Arial"/>
                      </a:endParaRPr>
                    </a:p>
                  </a:txBody>
                  <a:tcPr marL="4904" marR="4904" marT="4904" marB="0" anchor="b"/>
                </a:tc>
                <a:tc>
                  <a:txBody>
                    <a:bodyPr/>
                    <a:lstStyle/>
                    <a:p>
                      <a:pPr algn="l" fontAlgn="b"/>
                      <a:endParaRPr lang="en-US" sz="500" b="1" i="0" u="none" strike="noStrike">
                        <a:effectLst/>
                        <a:latin typeface="Arial"/>
                      </a:endParaRPr>
                    </a:p>
                  </a:txBody>
                  <a:tcPr marL="4904" marR="4904" marT="4904" marB="0" anchor="b"/>
                </a:tc>
                <a:tc>
                  <a:txBody>
                    <a:bodyPr/>
                    <a:lstStyle/>
                    <a:p>
                      <a:pPr algn="l" fontAlgn="b"/>
                      <a:endParaRPr lang="en-US" sz="500" b="1" i="0" u="none" strike="noStrike">
                        <a:effectLst/>
                        <a:latin typeface="Arial"/>
                      </a:endParaRPr>
                    </a:p>
                  </a:txBody>
                  <a:tcPr marL="4904" marR="4904" marT="4904" marB="0" anchor="b"/>
                </a:tc>
                <a:tc>
                  <a:txBody>
                    <a:bodyPr/>
                    <a:lstStyle/>
                    <a:p>
                      <a:pPr algn="l" fontAlgn="b"/>
                      <a:endParaRPr lang="en-US" sz="500" b="1" i="0" u="none" strike="noStrike">
                        <a:effectLst/>
                        <a:latin typeface="Arial"/>
                      </a:endParaRPr>
                    </a:p>
                  </a:txBody>
                  <a:tcPr marL="4904" marR="4904" marT="4904" marB="0" anchor="b"/>
                </a:tc>
                <a:tc>
                  <a:txBody>
                    <a:bodyPr/>
                    <a:lstStyle/>
                    <a:p>
                      <a:pPr algn="ctr" fontAlgn="b"/>
                      <a:endParaRPr lang="en-US" sz="500" b="1" i="0" u="none" strike="noStrike">
                        <a:effectLst/>
                        <a:latin typeface="Arial"/>
                      </a:endParaRPr>
                    </a:p>
                  </a:txBody>
                  <a:tcPr marL="4904" marR="4904" marT="4904" marB="0" anchor="b"/>
                </a:tc>
                <a:tc>
                  <a:txBody>
                    <a:bodyPr/>
                    <a:lstStyle/>
                    <a:p>
                      <a:pPr algn="ctr" fontAlgn="b"/>
                      <a:r>
                        <a:rPr lang="en-US" sz="500" u="none" strike="noStrike">
                          <a:effectLst/>
                        </a:rPr>
                        <a:t> Fund </a:t>
                      </a:r>
                      <a:endParaRPr lang="en-US" sz="500" b="1" i="0" u="none" strike="noStrike">
                        <a:effectLst/>
                        <a:latin typeface="Arial"/>
                      </a:endParaRPr>
                    </a:p>
                  </a:txBody>
                  <a:tcPr marL="4904" marR="4904" marT="4904" marB="0" anchor="b"/>
                </a:tc>
                <a:tc>
                  <a:txBody>
                    <a:bodyPr/>
                    <a:lstStyle/>
                    <a:p>
                      <a:pPr algn="ctr" fontAlgn="b"/>
                      <a:endParaRPr lang="en-US" sz="500" b="1" i="0" u="none" strike="noStrike">
                        <a:effectLst/>
                        <a:latin typeface="Arial"/>
                      </a:endParaRPr>
                    </a:p>
                  </a:txBody>
                  <a:tcPr marL="4904" marR="4904" marT="4904" marB="0" anchor="b"/>
                </a:tc>
                <a:tc>
                  <a:txBody>
                    <a:bodyPr/>
                    <a:lstStyle/>
                    <a:p>
                      <a:pPr algn="ctr" fontAlgn="b"/>
                      <a:r>
                        <a:rPr lang="en-US" sz="500" u="none" strike="noStrike">
                          <a:effectLst/>
                        </a:rPr>
                        <a:t>Fund</a:t>
                      </a:r>
                      <a:endParaRPr lang="en-US" sz="500" b="1" i="0" u="none" strike="noStrike">
                        <a:effectLst/>
                        <a:latin typeface="Arial"/>
                      </a:endParaRPr>
                    </a:p>
                  </a:txBody>
                  <a:tcPr marL="4904" marR="4904" marT="4904" marB="0" anchor="b"/>
                </a:tc>
                <a:tc>
                  <a:txBody>
                    <a:bodyPr/>
                    <a:lstStyle/>
                    <a:p>
                      <a:pPr algn="ctr" fontAlgn="b"/>
                      <a:endParaRPr lang="en-US" sz="500" b="1" i="0" u="none" strike="noStrike">
                        <a:effectLst/>
                        <a:latin typeface="Arial"/>
                      </a:endParaRPr>
                    </a:p>
                  </a:txBody>
                  <a:tcPr marL="4904" marR="4904" marT="4904" marB="0" anchor="b"/>
                </a:tc>
                <a:tc>
                  <a:txBody>
                    <a:bodyPr/>
                    <a:lstStyle/>
                    <a:p>
                      <a:pPr algn="ctr" fontAlgn="b"/>
                      <a:r>
                        <a:rPr lang="en-US" sz="500" u="none" strike="noStrike">
                          <a:effectLst/>
                        </a:rPr>
                        <a:t>Projects</a:t>
                      </a:r>
                      <a:endParaRPr lang="en-US" sz="500" b="1" i="0" u="none" strike="noStrike">
                        <a:effectLst/>
                        <a:latin typeface="Arial"/>
                      </a:endParaRPr>
                    </a:p>
                  </a:txBody>
                  <a:tcPr marL="4904" marR="4904" marT="4904" marB="0" anchor="b"/>
                </a:tc>
                <a:tc>
                  <a:txBody>
                    <a:bodyPr/>
                    <a:lstStyle/>
                    <a:p>
                      <a:pPr algn="ctr" fontAlgn="b"/>
                      <a:endParaRPr lang="en-US" sz="500" b="1" i="0" u="none" strike="noStrike">
                        <a:effectLst/>
                        <a:latin typeface="Arial"/>
                      </a:endParaRPr>
                    </a:p>
                  </a:txBody>
                  <a:tcPr marL="4904" marR="4904" marT="4904" marB="0" anchor="b"/>
                </a:tc>
                <a:tc>
                  <a:txBody>
                    <a:bodyPr/>
                    <a:lstStyle/>
                    <a:p>
                      <a:pPr algn="ctr" fontAlgn="b"/>
                      <a:r>
                        <a:rPr lang="en-US" sz="500" u="none" strike="noStrike">
                          <a:effectLst/>
                        </a:rPr>
                        <a:t>Funds</a:t>
                      </a:r>
                      <a:endParaRPr lang="en-US" sz="500" b="1" i="0" u="none" strike="noStrike">
                        <a:effectLst/>
                        <a:latin typeface="Arial"/>
                      </a:endParaRPr>
                    </a:p>
                  </a:txBody>
                  <a:tcPr marL="4904" marR="4904" marT="4904" marB="0" anchor="b"/>
                </a:tc>
                <a:tc>
                  <a:txBody>
                    <a:bodyPr/>
                    <a:lstStyle/>
                    <a:p>
                      <a:pPr algn="ctr" fontAlgn="b"/>
                      <a:endParaRPr lang="en-US" sz="500" b="1" i="0" u="none" strike="noStrike">
                        <a:effectLst/>
                        <a:latin typeface="Arial"/>
                      </a:endParaRPr>
                    </a:p>
                  </a:txBody>
                  <a:tcPr marL="4904" marR="4904" marT="4904" marB="0" anchor="b"/>
                </a:tc>
                <a:tc>
                  <a:txBody>
                    <a:bodyPr/>
                    <a:lstStyle/>
                    <a:p>
                      <a:pPr algn="ctr" fontAlgn="b"/>
                      <a:r>
                        <a:rPr lang="en-US" sz="500" u="none" strike="noStrike">
                          <a:effectLst/>
                        </a:rPr>
                        <a:t>Funds</a:t>
                      </a:r>
                      <a:endParaRPr lang="en-US" sz="500" b="1" i="0" u="none" strike="noStrike">
                        <a:effectLst/>
                        <a:latin typeface="Arial"/>
                      </a:endParaRPr>
                    </a:p>
                  </a:txBody>
                  <a:tcPr marL="4904" marR="4904" marT="4904" marB="0" anchor="b"/>
                </a:tc>
              </a:tr>
              <a:tr h="109152">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600" u="none" strike="noStrike">
                          <a:effectLst/>
                        </a:rPr>
                        <a:t>ASSETS</a:t>
                      </a:r>
                      <a:endParaRPr lang="en-US" sz="600" b="1" i="0" u="none" strike="noStrike">
                        <a:effectLst/>
                        <a:latin typeface="Arial"/>
                      </a:endParaRPr>
                    </a:p>
                  </a:txBody>
                  <a:tcPr marL="4904"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2779">
                <a:tc>
                  <a:txBody>
                    <a:bodyPr/>
                    <a:lstStyle/>
                    <a:p>
                      <a:pPr algn="r" fontAlgn="b"/>
                      <a:r>
                        <a:rPr lang="en-US" sz="500" u="none" strike="noStrike">
                          <a:effectLst/>
                        </a:rPr>
                        <a:t>1110</a:t>
                      </a:r>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a:effectLst/>
                        </a:rPr>
                        <a:t>Cash and cash equivalents</a:t>
                      </a:r>
                      <a:endParaRPr lang="en-US" sz="500" b="0" i="0" u="none" strike="noStrike">
                        <a:effectLst/>
                        <a:latin typeface="Arial"/>
                      </a:endParaRPr>
                    </a:p>
                  </a:txBody>
                  <a:tcPr marL="4904"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2779">
                <a:tc>
                  <a:txBody>
                    <a:bodyPr/>
                    <a:lstStyle/>
                    <a:p>
                      <a:pPr algn="r" fontAlgn="b"/>
                      <a:r>
                        <a:rPr lang="en-US" sz="500" u="none" strike="noStrike">
                          <a:effectLst/>
                        </a:rPr>
                        <a:t>1220</a:t>
                      </a:r>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a:effectLst/>
                        </a:rPr>
                        <a:t>Property taxes delinquent</a:t>
                      </a:r>
                      <a:endParaRPr lang="en-US" sz="500" b="0" i="0" u="none" strike="noStrike">
                        <a:effectLst/>
                        <a:latin typeface="Arial"/>
                      </a:endParaRPr>
                    </a:p>
                  </a:txBody>
                  <a:tcPr marL="4904"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2779">
                <a:tc>
                  <a:txBody>
                    <a:bodyPr/>
                    <a:lstStyle/>
                    <a:p>
                      <a:pPr algn="r" fontAlgn="b"/>
                      <a:r>
                        <a:rPr lang="en-US" sz="500" u="none" strike="noStrike">
                          <a:effectLst/>
                        </a:rPr>
                        <a:t>1230</a:t>
                      </a:r>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a:effectLst/>
                        </a:rPr>
                        <a:t>Allowance for uncollectable taxes (credit)</a:t>
                      </a:r>
                      <a:endParaRPr lang="en-US" sz="500" b="0" i="0" u="none" strike="noStrike">
                        <a:effectLst/>
                        <a:latin typeface="Arial"/>
                      </a:endParaRPr>
                    </a:p>
                  </a:txBody>
                  <a:tcPr marL="4904"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2779">
                <a:tc>
                  <a:txBody>
                    <a:bodyPr/>
                    <a:lstStyle/>
                    <a:p>
                      <a:pPr algn="r" fontAlgn="b"/>
                      <a:r>
                        <a:rPr lang="en-US" sz="500" u="none" strike="noStrike">
                          <a:effectLst/>
                        </a:rPr>
                        <a:t>1240</a:t>
                      </a:r>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a:effectLst/>
                        </a:rPr>
                        <a:t>Due from other governments</a:t>
                      </a:r>
                      <a:endParaRPr lang="en-US" sz="500" b="0" i="0" u="none" strike="noStrike">
                        <a:effectLst/>
                        <a:latin typeface="Arial"/>
                      </a:endParaRPr>
                    </a:p>
                  </a:txBody>
                  <a:tcPr marL="4904"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8237">
                <a:tc>
                  <a:txBody>
                    <a:bodyPr/>
                    <a:lstStyle/>
                    <a:p>
                      <a:pPr algn="r" fontAlgn="b"/>
                      <a:r>
                        <a:rPr lang="en-US" sz="500" u="none" strike="noStrike">
                          <a:effectLst/>
                        </a:rPr>
                        <a:t>1260</a:t>
                      </a:r>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a:effectLst/>
                        </a:rPr>
                        <a:t>Due from other funds</a:t>
                      </a:r>
                      <a:endParaRPr lang="en-US" sz="500" b="0" i="0" u="none" strike="noStrike">
                        <a:effectLst/>
                        <a:latin typeface="Arial"/>
                      </a:endParaRPr>
                    </a:p>
                  </a:txBody>
                  <a:tcPr marL="4904"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8237">
                <a:tc>
                  <a:txBody>
                    <a:bodyPr/>
                    <a:lstStyle/>
                    <a:p>
                      <a:pPr algn="r" fontAlgn="b"/>
                      <a:r>
                        <a:rPr lang="en-US" sz="500" u="none" strike="noStrike">
                          <a:effectLst/>
                        </a:rPr>
                        <a:t>1290</a:t>
                      </a:r>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a:effectLst/>
                        </a:rPr>
                        <a:t>Other receivables</a:t>
                      </a:r>
                      <a:endParaRPr lang="en-US" sz="500" b="0" i="0" u="none" strike="noStrike">
                        <a:effectLst/>
                        <a:latin typeface="Arial"/>
                      </a:endParaRPr>
                    </a:p>
                  </a:txBody>
                  <a:tcPr marL="4904"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86340">
                <a:tc>
                  <a:txBody>
                    <a:bodyPr/>
                    <a:lstStyle/>
                    <a:p>
                      <a:pPr algn="r" fontAlgn="b"/>
                      <a:r>
                        <a:rPr lang="en-US" sz="500" u="none" strike="noStrike">
                          <a:effectLst/>
                        </a:rPr>
                        <a:t>1410</a:t>
                      </a:r>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dirty="0" smtClean="0">
                          <a:effectLst/>
                        </a:rPr>
                        <a:t>Prepaid </a:t>
                      </a:r>
                      <a:r>
                        <a:rPr lang="en-US" sz="500" u="none" strike="noStrike" dirty="0">
                          <a:effectLst/>
                        </a:rPr>
                        <a:t>expenditures</a:t>
                      </a:r>
                      <a:endParaRPr lang="en-US" sz="500" b="0" i="0" u="none" strike="noStrike" dirty="0">
                        <a:effectLst/>
                        <a:latin typeface="Arial"/>
                      </a:endParaRPr>
                    </a:p>
                  </a:txBody>
                  <a:tcPr marL="4904"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136440">
                <a:tc>
                  <a:txBody>
                    <a:bodyPr/>
                    <a:lstStyle/>
                    <a:p>
                      <a:pPr algn="r" fontAlgn="b"/>
                      <a:r>
                        <a:rPr lang="en-US" sz="500" u="none" strike="noStrike">
                          <a:effectLst/>
                        </a:rPr>
                        <a:t>1000</a:t>
                      </a:r>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r>
                        <a:rPr lang="en-US" sz="500" u="none" strike="noStrike" dirty="0">
                          <a:effectLst/>
                        </a:rPr>
                        <a:t>Total assets </a:t>
                      </a:r>
                      <a:endParaRPr lang="en-US" sz="500" b="0" i="0" u="none" strike="noStrike" dirty="0">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               -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               -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              -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                 -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                -   </a:t>
                      </a:r>
                      <a:endParaRPr lang="en-US" sz="500" b="0" i="0" u="none" strike="noStrike">
                        <a:effectLst/>
                        <a:latin typeface="Arial"/>
                      </a:endParaRPr>
                    </a:p>
                  </a:txBody>
                  <a:tcPr marL="4904" marR="4904" marT="4904" marB="0" anchor="b"/>
                </a:tc>
              </a:tr>
              <a:tr h="98237">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dirty="0">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109152">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600" u="none" strike="noStrike" dirty="0">
                          <a:effectLst/>
                        </a:rPr>
                        <a:t>LIABILITIES</a:t>
                      </a:r>
                      <a:endParaRPr lang="en-US" sz="600" b="1" i="0" u="none" strike="noStrike" dirty="0">
                        <a:effectLst/>
                        <a:latin typeface="Arial"/>
                      </a:endParaRPr>
                    </a:p>
                  </a:txBody>
                  <a:tcPr marL="4904"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2779">
                <a:tc>
                  <a:txBody>
                    <a:bodyPr/>
                    <a:lstStyle/>
                    <a:p>
                      <a:pPr algn="r" fontAlgn="b"/>
                      <a:r>
                        <a:rPr lang="en-US" sz="500" u="none" strike="noStrike">
                          <a:effectLst/>
                        </a:rPr>
                        <a:t>2110</a:t>
                      </a:r>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dirty="0">
                          <a:effectLst/>
                        </a:rPr>
                        <a:t>  Accounts payable</a:t>
                      </a:r>
                      <a:endParaRPr lang="en-US" sz="500" b="0" i="0" u="none" strike="noStrike" dirty="0">
                        <a:effectLst/>
                        <a:latin typeface="Arial"/>
                      </a:endParaRPr>
                    </a:p>
                  </a:txBody>
                  <a:tcPr marL="4904"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2779">
                <a:tc>
                  <a:txBody>
                    <a:bodyPr/>
                    <a:lstStyle/>
                    <a:p>
                      <a:pPr algn="r" fontAlgn="b"/>
                      <a:r>
                        <a:rPr lang="en-US" sz="500" u="none" strike="noStrike">
                          <a:effectLst/>
                        </a:rPr>
                        <a:t>2150</a:t>
                      </a:r>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dirty="0">
                          <a:effectLst/>
                        </a:rPr>
                        <a:t>  Payroll deductions and withholdings</a:t>
                      </a:r>
                      <a:endParaRPr lang="en-US" sz="500" b="0" i="0" u="none" strike="noStrike" dirty="0">
                        <a:effectLst/>
                        <a:latin typeface="Arial"/>
                      </a:endParaRPr>
                    </a:p>
                  </a:txBody>
                  <a:tcPr marL="4904"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2779">
                <a:tc>
                  <a:txBody>
                    <a:bodyPr/>
                    <a:lstStyle/>
                    <a:p>
                      <a:pPr algn="r" fontAlgn="b"/>
                      <a:r>
                        <a:rPr lang="en-US" sz="500" u="none" strike="noStrike">
                          <a:effectLst/>
                        </a:rPr>
                        <a:t>2160</a:t>
                      </a:r>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dirty="0">
                          <a:effectLst/>
                        </a:rPr>
                        <a:t>  Accrued wages payable</a:t>
                      </a:r>
                      <a:endParaRPr lang="en-US" sz="500" b="0" i="0" u="none" strike="noStrike" dirty="0">
                        <a:effectLst/>
                        <a:latin typeface="Arial"/>
                      </a:endParaRPr>
                    </a:p>
                  </a:txBody>
                  <a:tcPr marL="4904"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2779">
                <a:tc>
                  <a:txBody>
                    <a:bodyPr/>
                    <a:lstStyle/>
                    <a:p>
                      <a:pPr algn="r" fontAlgn="b"/>
                      <a:r>
                        <a:rPr lang="en-US" sz="500" u="none" strike="noStrike">
                          <a:effectLst/>
                        </a:rPr>
                        <a:t>2170</a:t>
                      </a:r>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dirty="0">
                          <a:effectLst/>
                        </a:rPr>
                        <a:t>  Due to other funds</a:t>
                      </a:r>
                      <a:endParaRPr lang="en-US" sz="500" b="0" i="0" u="none" strike="noStrike" dirty="0">
                        <a:effectLst/>
                        <a:latin typeface="Arial"/>
                      </a:endParaRPr>
                    </a:p>
                  </a:txBody>
                  <a:tcPr marL="4904"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2779">
                <a:tc>
                  <a:txBody>
                    <a:bodyPr/>
                    <a:lstStyle/>
                    <a:p>
                      <a:pPr algn="r" fontAlgn="b"/>
                      <a:r>
                        <a:rPr lang="en-US" sz="500" u="none" strike="noStrike">
                          <a:effectLst/>
                        </a:rPr>
                        <a:t>2180</a:t>
                      </a:r>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dirty="0">
                          <a:effectLst/>
                        </a:rPr>
                        <a:t>  Due to other governments</a:t>
                      </a:r>
                      <a:endParaRPr lang="en-US" sz="500" b="0" i="0" u="none" strike="noStrike" dirty="0">
                        <a:effectLst/>
                        <a:latin typeface="Arial"/>
                      </a:endParaRPr>
                    </a:p>
                  </a:txBody>
                  <a:tcPr marL="4904"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2779">
                <a:tc>
                  <a:txBody>
                    <a:bodyPr/>
                    <a:lstStyle/>
                    <a:p>
                      <a:pPr algn="r" fontAlgn="b"/>
                      <a:r>
                        <a:rPr lang="en-US" sz="500" u="none" strike="noStrike">
                          <a:effectLst/>
                        </a:rPr>
                        <a:t>2200</a:t>
                      </a:r>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dirty="0">
                          <a:effectLst/>
                        </a:rPr>
                        <a:t>  Accrued expenditures</a:t>
                      </a:r>
                      <a:endParaRPr lang="en-US" sz="500" b="0" i="0" u="none" strike="noStrike" dirty="0">
                        <a:effectLst/>
                        <a:latin typeface="Arial"/>
                      </a:endParaRPr>
                    </a:p>
                  </a:txBody>
                  <a:tcPr marL="4904"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2779">
                <a:tc>
                  <a:txBody>
                    <a:bodyPr/>
                    <a:lstStyle/>
                    <a:p>
                      <a:pPr algn="r" fontAlgn="b"/>
                      <a:r>
                        <a:rPr lang="en-US" sz="500" u="none" strike="noStrike">
                          <a:effectLst/>
                        </a:rPr>
                        <a:t>2300</a:t>
                      </a:r>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dirty="0">
                          <a:effectLst/>
                        </a:rPr>
                        <a:t>  </a:t>
                      </a:r>
                      <a:r>
                        <a:rPr lang="en-US" sz="500" u="none" strike="noStrike" dirty="0" smtClean="0">
                          <a:effectLst/>
                        </a:rPr>
                        <a:t>Unearned </a:t>
                      </a:r>
                      <a:r>
                        <a:rPr lang="en-US" sz="500" u="none" strike="noStrike" dirty="0">
                          <a:effectLst/>
                        </a:rPr>
                        <a:t>revenue</a:t>
                      </a:r>
                      <a:endParaRPr lang="en-US" sz="500" b="0" i="0" u="none" strike="noStrike" dirty="0">
                        <a:effectLst/>
                        <a:latin typeface="Arial"/>
                      </a:endParaRPr>
                    </a:p>
                  </a:txBody>
                  <a:tcPr marL="4904"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a:t>
                      </a:r>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a:t>
                      </a:r>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136440">
                <a:tc>
                  <a:txBody>
                    <a:bodyPr/>
                    <a:lstStyle/>
                    <a:p>
                      <a:pPr algn="r" fontAlgn="b"/>
                      <a:r>
                        <a:rPr lang="en-US" sz="500" u="none" strike="noStrike">
                          <a:effectLst/>
                        </a:rPr>
                        <a:t>2000</a:t>
                      </a:r>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r>
                        <a:rPr lang="en-US" sz="500" u="none" strike="noStrike" dirty="0">
                          <a:effectLst/>
                        </a:rPr>
                        <a:t>Total liabilities</a:t>
                      </a:r>
                      <a:endParaRPr lang="en-US" sz="500" b="0" i="0" u="none" strike="noStrike" dirty="0">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   </a:t>
                      </a:r>
                      <a:endParaRPr lang="en-US" sz="500" b="0" i="0" u="none" strike="noStrike">
                        <a:effectLst/>
                        <a:latin typeface="Arial"/>
                      </a:endParaRPr>
                    </a:p>
                  </a:txBody>
                  <a:tcPr marL="4904" marR="4904" marT="4904" marB="0" anchor="b"/>
                </a:tc>
              </a:tr>
              <a:tr h="130982">
                <a:tc>
                  <a:txBody>
                    <a:bodyPr/>
                    <a:lstStyle/>
                    <a:p>
                      <a:pPr algn="l" fontAlgn="b"/>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109152">
                <a:tc>
                  <a:txBody>
                    <a:bodyPr/>
                    <a:lstStyle/>
                    <a:p>
                      <a:pPr algn="l" fontAlgn="b"/>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600" u="none" strike="noStrike">
                          <a:effectLst/>
                        </a:rPr>
                        <a:t>DEFERRED INFLOWS OF RESOURCES</a:t>
                      </a:r>
                      <a:endParaRPr lang="en-US" sz="600" b="1" i="0" u="none" strike="noStrike">
                        <a:effectLst/>
                        <a:latin typeface="Arial"/>
                      </a:endParaRPr>
                    </a:p>
                  </a:txBody>
                  <a:tcPr marL="4904"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109152">
                <a:tc>
                  <a:txBody>
                    <a:bodyPr/>
                    <a:lstStyle/>
                    <a:p>
                      <a:pPr algn="r" fontAlgn="b"/>
                      <a:r>
                        <a:rPr lang="en-US" sz="500" u="none" strike="noStrike">
                          <a:effectLst/>
                        </a:rPr>
                        <a:t>2601</a:t>
                      </a:r>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a:effectLst/>
                        </a:rPr>
                        <a:t>Unavailable revenue - property taxes</a:t>
                      </a:r>
                      <a:endParaRPr lang="en-US" sz="500" b="0" i="0" u="none" strike="noStrike">
                        <a:effectLst/>
                        <a:latin typeface="Arial"/>
                      </a:endParaRPr>
                    </a:p>
                  </a:txBody>
                  <a:tcPr marL="4904"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a:t>
                      </a:r>
                      <a:endParaRPr lang="en-US" sz="500" b="0" i="0" u="none" strike="noStrike">
                        <a:effectLst/>
                        <a:latin typeface="Arial"/>
                      </a:endParaRPr>
                    </a:p>
                  </a:txBody>
                  <a:tcPr marL="4904" marR="4904" marT="4904" marB="0" anchor="b"/>
                </a:tc>
              </a:tr>
              <a:tr h="136440">
                <a:tc>
                  <a:txBody>
                    <a:bodyPr/>
                    <a:lstStyle/>
                    <a:p>
                      <a:pPr algn="r" fontAlgn="b"/>
                      <a:r>
                        <a:rPr lang="en-US" sz="500" u="none" strike="noStrike">
                          <a:effectLst/>
                        </a:rPr>
                        <a:t>2600</a:t>
                      </a:r>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a:effectLst/>
                        </a:rPr>
                        <a:t>Total deferred inflows of resources</a:t>
                      </a:r>
                      <a:endParaRPr lang="en-US" sz="500" b="0" i="0" u="none" strike="noStrike">
                        <a:effectLst/>
                        <a:latin typeface="Arial"/>
                      </a:endParaRPr>
                    </a:p>
                  </a:txBody>
                  <a:tcPr marL="4904"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   </a:t>
                      </a:r>
                      <a:endParaRPr lang="en-US" sz="500" b="0" i="0" u="none" strike="noStrike">
                        <a:effectLst/>
                        <a:latin typeface="Arial"/>
                      </a:endParaRPr>
                    </a:p>
                  </a:txBody>
                  <a:tcPr marL="4904" marR="4904" marT="4904" marB="0" anchor="b"/>
                </a:tc>
              </a:tr>
              <a:tr h="136440">
                <a:tc>
                  <a:txBody>
                    <a:bodyPr/>
                    <a:lstStyle/>
                    <a:p>
                      <a:pPr algn="l" fontAlgn="b"/>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109152">
                <a:tc>
                  <a:txBody>
                    <a:bodyPr/>
                    <a:lstStyle/>
                    <a:p>
                      <a:pPr algn="l" fontAlgn="b"/>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600" u="none" strike="noStrike">
                          <a:effectLst/>
                        </a:rPr>
                        <a:t>FUND BALANCES</a:t>
                      </a:r>
                      <a:endParaRPr lang="en-US" sz="600" b="1" i="0" u="none" strike="noStrike">
                        <a:effectLst/>
                        <a:latin typeface="Arial"/>
                      </a:endParaRPr>
                    </a:p>
                  </a:txBody>
                  <a:tcPr marL="4904"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2779">
                <a:tc>
                  <a:txBody>
                    <a:bodyPr/>
                    <a:lstStyle/>
                    <a:p>
                      <a:pPr algn="l" fontAlgn="b"/>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a:effectLst/>
                        </a:rPr>
                        <a:t>Nonspendable:</a:t>
                      </a:r>
                      <a:endParaRPr lang="en-US" sz="500" b="0" i="0" u="none" strike="noStrike">
                        <a:effectLst/>
                        <a:latin typeface="Arial"/>
                      </a:endParaRPr>
                    </a:p>
                  </a:txBody>
                  <a:tcPr marL="4904"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2779">
                <a:tc>
                  <a:txBody>
                    <a:bodyPr/>
                    <a:lstStyle/>
                    <a:p>
                      <a:pPr algn="r" fontAlgn="b"/>
                      <a:r>
                        <a:rPr lang="en-US" sz="500" u="none" strike="noStrike">
                          <a:effectLst/>
                        </a:rPr>
                        <a:t>3430</a:t>
                      </a:r>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a:effectLst/>
                        </a:rPr>
                        <a:t>Prepaid items</a:t>
                      </a:r>
                      <a:endParaRPr lang="en-US" sz="500" b="0" i="0" u="none" strike="noStrike">
                        <a:effectLst/>
                        <a:latin typeface="Arial"/>
                      </a:endParaRPr>
                    </a:p>
                  </a:txBody>
                  <a:tcPr marL="58842"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2779">
                <a:tc>
                  <a:txBody>
                    <a:bodyPr/>
                    <a:lstStyle/>
                    <a:p>
                      <a:pPr algn="l" fontAlgn="b"/>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a:effectLst/>
                        </a:rPr>
                        <a:t>Restricted:</a:t>
                      </a:r>
                      <a:endParaRPr lang="en-US" sz="500" b="0" i="0" u="none" strike="noStrike">
                        <a:effectLst/>
                        <a:latin typeface="Arial"/>
                      </a:endParaRPr>
                    </a:p>
                  </a:txBody>
                  <a:tcPr marL="4904"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2779">
                <a:tc>
                  <a:txBody>
                    <a:bodyPr/>
                    <a:lstStyle/>
                    <a:p>
                      <a:pPr algn="r" fontAlgn="b"/>
                      <a:r>
                        <a:rPr lang="en-US" sz="500" u="none" strike="noStrike">
                          <a:effectLst/>
                        </a:rPr>
                        <a:t>3450</a:t>
                      </a:r>
                      <a:endParaRPr lang="en-US" sz="500" b="1" i="0" u="none" strike="noStrike">
                        <a:solidFill>
                          <a:srgbClr val="000000"/>
                        </a:solidFill>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a:effectLst/>
                        </a:rPr>
                        <a:t>Federal or state funds grant restrictions</a:t>
                      </a:r>
                      <a:endParaRPr lang="en-US" sz="500" b="0" i="0" u="none" strike="noStrike">
                        <a:effectLst/>
                        <a:latin typeface="Arial"/>
                      </a:endParaRPr>
                    </a:p>
                  </a:txBody>
                  <a:tcPr marL="58842"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2779">
                <a:tc>
                  <a:txBody>
                    <a:bodyPr/>
                    <a:lstStyle/>
                    <a:p>
                      <a:pPr algn="r" fontAlgn="b"/>
                      <a:r>
                        <a:rPr lang="en-US" sz="500" u="none" strike="noStrike">
                          <a:effectLst/>
                        </a:rPr>
                        <a:t>3470</a:t>
                      </a:r>
                      <a:endParaRPr lang="en-US" sz="500" b="1" i="0" u="none" strike="noStrike">
                        <a:solidFill>
                          <a:srgbClr val="000000"/>
                        </a:solidFill>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a:effectLst/>
                        </a:rPr>
                        <a:t>Capital acquisitions and contractual obligations</a:t>
                      </a:r>
                      <a:endParaRPr lang="en-US" sz="500" b="0" i="0" u="none" strike="noStrike">
                        <a:effectLst/>
                        <a:latin typeface="Arial"/>
                      </a:endParaRPr>
                    </a:p>
                  </a:txBody>
                  <a:tcPr marL="58842"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r"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2779">
                <a:tc>
                  <a:txBody>
                    <a:bodyPr/>
                    <a:lstStyle/>
                    <a:p>
                      <a:pPr algn="r" fontAlgn="b"/>
                      <a:r>
                        <a:rPr lang="en-US" sz="500" u="none" strike="noStrike">
                          <a:effectLst/>
                        </a:rPr>
                        <a:t>3480</a:t>
                      </a:r>
                      <a:endParaRPr lang="en-US" sz="500" b="1" i="0" u="none" strike="noStrike">
                        <a:solidFill>
                          <a:srgbClr val="000000"/>
                        </a:solidFill>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a:effectLst/>
                        </a:rPr>
                        <a:t>Retirement of long-term debt</a:t>
                      </a:r>
                      <a:endParaRPr lang="en-US" sz="500" b="0" i="0" u="none" strike="noStrike">
                        <a:effectLst/>
                        <a:latin typeface="Arial"/>
                      </a:endParaRPr>
                    </a:p>
                  </a:txBody>
                  <a:tcPr marL="58842"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2779">
                <a:tc>
                  <a:txBody>
                    <a:bodyPr/>
                    <a:lstStyle/>
                    <a:p>
                      <a:pPr algn="l" fontAlgn="b"/>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a:effectLst/>
                        </a:rPr>
                        <a:t>Committed:</a:t>
                      </a:r>
                      <a:endParaRPr lang="en-US" sz="500" b="0" i="0" u="none" strike="noStrike">
                        <a:effectLst/>
                        <a:latin typeface="Arial"/>
                      </a:endParaRPr>
                    </a:p>
                  </a:txBody>
                  <a:tcPr marL="4904"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2779">
                <a:tc>
                  <a:txBody>
                    <a:bodyPr/>
                    <a:lstStyle/>
                    <a:p>
                      <a:pPr algn="r" fontAlgn="b"/>
                      <a:r>
                        <a:rPr lang="en-US" sz="500" u="none" strike="noStrike">
                          <a:effectLst/>
                        </a:rPr>
                        <a:t>3510</a:t>
                      </a:r>
                      <a:endParaRPr lang="en-US" sz="500" b="1" i="0" u="none" strike="noStrike">
                        <a:solidFill>
                          <a:srgbClr val="000000"/>
                        </a:solidFill>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a:effectLst/>
                        </a:rPr>
                        <a:t>Construction</a:t>
                      </a:r>
                      <a:endParaRPr lang="en-US" sz="500" b="0" i="0" u="none" strike="noStrike">
                        <a:effectLst/>
                        <a:latin typeface="Arial"/>
                      </a:endParaRPr>
                    </a:p>
                  </a:txBody>
                  <a:tcPr marL="58842"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2779">
                <a:tc>
                  <a:txBody>
                    <a:bodyPr/>
                    <a:lstStyle/>
                    <a:p>
                      <a:pPr algn="r" fontAlgn="b"/>
                      <a:r>
                        <a:rPr lang="en-US" sz="500" u="none" strike="noStrike">
                          <a:effectLst/>
                        </a:rPr>
                        <a:t>3545</a:t>
                      </a:r>
                      <a:endParaRPr lang="en-US" sz="500" b="1" i="0" u="none" strike="noStrike">
                        <a:solidFill>
                          <a:srgbClr val="000000"/>
                        </a:solidFill>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a:effectLst/>
                        </a:rPr>
                        <a:t>Other committed fund balance</a:t>
                      </a:r>
                      <a:endParaRPr lang="en-US" sz="500" b="0" i="0" u="none" strike="noStrike">
                        <a:effectLst/>
                        <a:latin typeface="Arial"/>
                      </a:endParaRPr>
                    </a:p>
                  </a:txBody>
                  <a:tcPr marL="58842" marR="4904" marT="4904" marB="0" anchor="b"/>
                </a:tc>
                <a:tc hMerge="1">
                  <a:txBody>
                    <a:bodyPr/>
                    <a:lstStyle/>
                    <a:p>
                      <a:endParaRPr lang="en-US"/>
                    </a:p>
                  </a:txBody>
                  <a:tcPr/>
                </a:tc>
                <a:tc>
                  <a:txBody>
                    <a:bodyPr/>
                    <a:lstStyle/>
                    <a:p>
                      <a:pPr algn="ctr" fontAlgn="b"/>
                      <a:r>
                        <a:rPr lang="en-US" sz="500" u="none" strike="noStrike">
                          <a:effectLst/>
                        </a:rPr>
                        <a:t> </a:t>
                      </a:r>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2779">
                <a:tc>
                  <a:txBody>
                    <a:bodyPr/>
                    <a:lstStyle/>
                    <a:p>
                      <a:pPr algn="r" fontAlgn="b"/>
                      <a:endParaRPr lang="en-US" sz="500" b="1" i="0" u="none" strike="noStrike">
                        <a:solidFill>
                          <a:srgbClr val="000000"/>
                        </a:solidFill>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a:effectLst/>
                        </a:rPr>
                        <a:t>Assigned:</a:t>
                      </a:r>
                      <a:endParaRPr lang="en-US" sz="500" b="0" i="0" u="none" strike="noStrike">
                        <a:effectLst/>
                        <a:latin typeface="Arial"/>
                      </a:endParaRPr>
                    </a:p>
                  </a:txBody>
                  <a:tcPr marL="4904" marR="4904" marT="4904" marB="0" anchor="b"/>
                </a:tc>
                <a:tc hMerge="1">
                  <a:txBody>
                    <a:bodyPr/>
                    <a:lstStyle/>
                    <a:p>
                      <a:endParaRPr lang="en-US"/>
                    </a:p>
                  </a:txBody>
                  <a:tcPr/>
                </a:tc>
                <a:tc>
                  <a:txBody>
                    <a:bodyPr/>
                    <a:lstStyle/>
                    <a:p>
                      <a:pPr algn="ctr" fontAlgn="b"/>
                      <a:r>
                        <a:rPr lang="en-US" sz="500" u="none" strike="noStrike">
                          <a:effectLst/>
                        </a:rPr>
                        <a:t> </a:t>
                      </a:r>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2779">
                <a:tc>
                  <a:txBody>
                    <a:bodyPr/>
                    <a:lstStyle/>
                    <a:p>
                      <a:pPr algn="r" fontAlgn="b"/>
                      <a:r>
                        <a:rPr lang="en-US" sz="500" u="none" strike="noStrike">
                          <a:effectLst/>
                        </a:rPr>
                        <a:t>3590</a:t>
                      </a:r>
                      <a:endParaRPr lang="en-US" sz="500" b="1" i="0" u="none" strike="noStrike">
                        <a:solidFill>
                          <a:srgbClr val="000000"/>
                        </a:solidFill>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a:effectLst/>
                        </a:rPr>
                        <a:t>Other assigned fund balance</a:t>
                      </a:r>
                      <a:endParaRPr lang="en-US" sz="500" b="0" i="0" u="none" strike="noStrike">
                        <a:effectLst/>
                        <a:latin typeface="Arial"/>
                      </a:endParaRPr>
                    </a:p>
                  </a:txBody>
                  <a:tcPr marL="58842" marR="4904" marT="4904" marB="0" anchor="b"/>
                </a:tc>
                <a:tc hMerge="1">
                  <a:txBody>
                    <a:bodyPr/>
                    <a:lstStyle/>
                    <a:p>
                      <a:endParaRPr lang="en-US"/>
                    </a:p>
                  </a:txBody>
                  <a:tcPr/>
                </a:tc>
                <a:tc>
                  <a:txBody>
                    <a:bodyPr/>
                    <a:lstStyle/>
                    <a:p>
                      <a:pPr algn="ctr" fontAlgn="b"/>
                      <a:r>
                        <a:rPr lang="en-US" sz="500" u="none" strike="noStrike">
                          <a:effectLst/>
                        </a:rPr>
                        <a:t> </a:t>
                      </a:r>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103694">
                <a:tc>
                  <a:txBody>
                    <a:bodyPr/>
                    <a:lstStyle/>
                    <a:p>
                      <a:pPr algn="r" fontAlgn="b"/>
                      <a:r>
                        <a:rPr lang="en-US" sz="500" u="none" strike="noStrike">
                          <a:effectLst/>
                        </a:rPr>
                        <a:t>3600</a:t>
                      </a:r>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2">
                  <a:txBody>
                    <a:bodyPr/>
                    <a:lstStyle/>
                    <a:p>
                      <a:pPr algn="l" fontAlgn="b"/>
                      <a:r>
                        <a:rPr lang="en-US" sz="500" u="none" strike="noStrike">
                          <a:effectLst/>
                        </a:rPr>
                        <a:t>Unassigned</a:t>
                      </a:r>
                      <a:endParaRPr lang="en-US" sz="500" b="0" i="0" u="none" strike="noStrike">
                        <a:effectLst/>
                        <a:latin typeface="Arial"/>
                      </a:endParaRPr>
                    </a:p>
                  </a:txBody>
                  <a:tcPr marL="4904" marR="4904" marT="4904" marB="0" anchor="b"/>
                </a:tc>
                <a:tc hMerge="1">
                  <a:txBody>
                    <a:bodyPr/>
                    <a:lstStyle/>
                    <a:p>
                      <a:endParaRPr lang="en-US"/>
                    </a:p>
                  </a:txBody>
                  <a:tcPr/>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a:t>
                      </a:r>
                      <a:endParaRPr lang="en-US" sz="500" b="0" i="0" u="none" strike="noStrike">
                        <a:effectLst/>
                        <a:latin typeface="Arial"/>
                      </a:endParaRPr>
                    </a:p>
                  </a:txBody>
                  <a:tcPr marL="4904" marR="4904" marT="4904" marB="0" anchor="b"/>
                </a:tc>
              </a:tr>
              <a:tr h="141898">
                <a:tc>
                  <a:txBody>
                    <a:bodyPr/>
                    <a:lstStyle/>
                    <a:p>
                      <a:pPr algn="r" fontAlgn="b"/>
                      <a:r>
                        <a:rPr lang="en-US" sz="500" u="none" strike="noStrike">
                          <a:effectLst/>
                        </a:rPr>
                        <a:t>3000</a:t>
                      </a:r>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Total fund balances</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a:t>
                      </a:r>
                      <a:endParaRPr lang="en-US" sz="500" b="0" i="0" u="none" strike="noStrike">
                        <a:effectLst/>
                        <a:latin typeface="Arial"/>
                      </a:endParaRPr>
                    </a:p>
                  </a:txBody>
                  <a:tcPr marL="4904" marR="4904" marT="4904" marB="0" anchor="b"/>
                </a:tc>
              </a:tr>
              <a:tr h="92779">
                <a:tc>
                  <a:txBody>
                    <a:bodyPr/>
                    <a:lstStyle/>
                    <a:p>
                      <a:pPr algn="l" fontAlgn="b"/>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r>
              <a:tr h="98237">
                <a:tc>
                  <a:txBody>
                    <a:bodyPr/>
                    <a:lstStyle/>
                    <a:p>
                      <a:pPr algn="r" fontAlgn="b"/>
                      <a:r>
                        <a:rPr lang="en-US" sz="500" u="none" strike="noStrike">
                          <a:effectLst/>
                        </a:rPr>
                        <a:t>4000</a:t>
                      </a:r>
                      <a:endParaRPr lang="en-US" sz="500" b="1"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gridSpan="3">
                  <a:txBody>
                    <a:bodyPr/>
                    <a:lstStyle/>
                    <a:p>
                      <a:pPr algn="l" fontAlgn="b"/>
                      <a:r>
                        <a:rPr lang="en-US" sz="500" u="none" strike="noStrike">
                          <a:effectLst/>
                        </a:rPr>
                        <a:t>Total liabilities, deferred inflows and fund balances</a:t>
                      </a:r>
                      <a:endParaRPr lang="en-US" sz="500" b="1" i="0" u="none" strike="noStrike">
                        <a:effectLst/>
                        <a:latin typeface="Arial"/>
                      </a:endParaRPr>
                    </a:p>
                  </a:txBody>
                  <a:tcPr marL="4904" marR="4904" marT="4904" marB="0" anchor="b"/>
                </a:tc>
                <a:tc hMerge="1">
                  <a:txBody>
                    <a:bodyPr/>
                    <a:lstStyle/>
                    <a:p>
                      <a:endParaRPr lang="en-US"/>
                    </a:p>
                  </a:txBody>
                  <a:tcPr/>
                </a:tc>
                <a:tc hMerge="1">
                  <a:txBody>
                    <a:bodyPr/>
                    <a:lstStyle/>
                    <a:p>
                      <a:endParaRPr lang="en-US"/>
                    </a:p>
                  </a:txBody>
                  <a:tcPr/>
                </a:tc>
                <a:tc>
                  <a:txBody>
                    <a:bodyPr/>
                    <a:lstStyle/>
                    <a:p>
                      <a:pPr algn="l" fontAlgn="b"/>
                      <a:r>
                        <a:rPr lang="en-US" sz="500" u="none" strike="noStrike">
                          <a:effectLst/>
                        </a:rPr>
                        <a:t> $               -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               -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              -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                 -   </a:t>
                      </a:r>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r>
                        <a:rPr lang="en-US" sz="500" u="none" strike="noStrike">
                          <a:effectLst/>
                        </a:rPr>
                        <a:t> $                -   </a:t>
                      </a:r>
                      <a:endParaRPr lang="en-US" sz="500" b="0" i="0" u="none" strike="noStrike">
                        <a:effectLst/>
                        <a:latin typeface="Arial"/>
                      </a:endParaRPr>
                    </a:p>
                  </a:txBody>
                  <a:tcPr marL="4904" marR="4904" marT="4904" marB="0" anchor="b"/>
                </a:tc>
              </a:tr>
              <a:tr h="103694">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a:effectLst/>
                        <a:latin typeface="Arial"/>
                      </a:endParaRPr>
                    </a:p>
                  </a:txBody>
                  <a:tcPr marL="4904" marR="4904" marT="4904" marB="0" anchor="b"/>
                </a:tc>
                <a:tc>
                  <a:txBody>
                    <a:bodyPr/>
                    <a:lstStyle/>
                    <a:p>
                      <a:pPr algn="ctr" fontAlgn="b"/>
                      <a:endParaRPr lang="en-US" sz="500" b="0" i="0" u="none" strike="noStrike">
                        <a:effectLst/>
                        <a:latin typeface="Arial"/>
                      </a:endParaRPr>
                    </a:p>
                  </a:txBody>
                  <a:tcPr marL="4904" marR="4904" marT="4904" marB="0" anchor="b"/>
                </a:tc>
                <a:tc>
                  <a:txBody>
                    <a:bodyPr/>
                    <a:lstStyle/>
                    <a:p>
                      <a:pPr algn="l" fontAlgn="b"/>
                      <a:endParaRPr lang="en-US" sz="500" b="0" i="0" u="none" strike="noStrike" dirty="0">
                        <a:effectLst/>
                        <a:latin typeface="Arial"/>
                      </a:endParaRPr>
                    </a:p>
                  </a:txBody>
                  <a:tcPr marL="4904" marR="4904" marT="4904" marB="0" anchor="b"/>
                </a:tc>
              </a:tr>
            </a:tbl>
          </a:graphicData>
        </a:graphic>
      </p:graphicFrame>
    </p:spTree>
    <p:extLst>
      <p:ext uri="{BB962C8B-B14F-4D97-AF65-F5344CB8AC3E}">
        <p14:creationId xmlns:p14="http://schemas.microsoft.com/office/powerpoint/2010/main" val="2265592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How Will it Affect </a:t>
            </a:r>
            <a:r>
              <a:rPr lang="en-US" sz="2800" dirty="0"/>
              <a:t>Y</a:t>
            </a:r>
            <a:r>
              <a:rPr lang="en-US" sz="2800" dirty="0" smtClean="0"/>
              <a:t>ou?</a:t>
            </a:r>
            <a:endParaRPr lang="en-US" sz="2700"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12</a:t>
            </a:fld>
            <a:endParaRPr lang="en-US" dirty="0"/>
          </a:p>
        </p:txBody>
      </p:sp>
      <p:sp>
        <p:nvSpPr>
          <p:cNvPr id="3" name="Content Placeholder 2"/>
          <p:cNvSpPr>
            <a:spLocks noGrp="1"/>
          </p:cNvSpPr>
          <p:nvPr>
            <p:ph idx="1"/>
          </p:nvPr>
        </p:nvSpPr>
        <p:spPr/>
        <p:txBody>
          <a:bodyPr/>
          <a:lstStyle/>
          <a:p>
            <a:pPr marL="0" indent="0">
              <a:buNone/>
            </a:pPr>
            <a:r>
              <a:rPr lang="en-US" u="sng" dirty="0"/>
              <a:t>Government-wide Financial Statements</a:t>
            </a:r>
            <a:r>
              <a:rPr lang="en-US" dirty="0"/>
              <a:t>:</a:t>
            </a:r>
          </a:p>
          <a:p>
            <a:r>
              <a:rPr lang="en-US" dirty="0"/>
              <a:t>Bond issuance costs – remove / restate beginning net position</a:t>
            </a:r>
          </a:p>
          <a:p>
            <a:r>
              <a:rPr lang="en-US" dirty="0"/>
              <a:t>Deferred gain/loss on refunding – reclassify from LTD to deferred outflows (loss) or inflows (gain)</a:t>
            </a:r>
          </a:p>
          <a:p>
            <a:pPr marL="0" indent="0">
              <a:buNone/>
            </a:pPr>
            <a:endParaRPr lang="en-US" dirty="0"/>
          </a:p>
        </p:txBody>
      </p:sp>
    </p:spTree>
    <p:extLst>
      <p:ext uri="{BB962C8B-B14F-4D97-AF65-F5344CB8AC3E}">
        <p14:creationId xmlns:p14="http://schemas.microsoft.com/office/powerpoint/2010/main" val="1680354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How Will it Affect </a:t>
            </a:r>
            <a:r>
              <a:rPr lang="en-US" sz="2800" dirty="0"/>
              <a:t>Y</a:t>
            </a:r>
            <a:r>
              <a:rPr lang="en-US" sz="2800" dirty="0" smtClean="0"/>
              <a:t>ou?</a:t>
            </a:r>
            <a:endParaRPr lang="en-US" sz="2700"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13</a:t>
            </a:fld>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u="sng" dirty="0"/>
              <a:t>Fund Level Financial Statements</a:t>
            </a:r>
            <a:r>
              <a:rPr lang="en-US" dirty="0"/>
              <a:t>:</a:t>
            </a:r>
          </a:p>
          <a:p>
            <a:r>
              <a:rPr lang="en-US" dirty="0"/>
              <a:t>Property taxes – unavailable revenues now reported as deferred inflow rather than deferred revenue (liability)</a:t>
            </a:r>
          </a:p>
          <a:p>
            <a:r>
              <a:rPr lang="en-US" dirty="0"/>
              <a:t>Deferred revenue – term will no longer be used – depending on the situation, will involve reclassification to either deferred inflow or a renamed liability (i.e. unearned revenue)</a:t>
            </a:r>
          </a:p>
          <a:p>
            <a:r>
              <a:rPr lang="en-US" dirty="0"/>
              <a:t>Revenue – earned vs unavailable</a:t>
            </a:r>
          </a:p>
          <a:p>
            <a:pPr marL="0" indent="0">
              <a:buNone/>
            </a:pPr>
            <a:endParaRPr lang="en-US" dirty="0"/>
          </a:p>
        </p:txBody>
      </p:sp>
    </p:spTree>
    <p:extLst>
      <p:ext uri="{BB962C8B-B14F-4D97-AF65-F5344CB8AC3E}">
        <p14:creationId xmlns:p14="http://schemas.microsoft.com/office/powerpoint/2010/main" val="3467232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33534"/>
            <a:ext cx="7772400" cy="1139254"/>
          </a:xfrm>
        </p:spPr>
        <p:txBody>
          <a:bodyPr>
            <a:noAutofit/>
          </a:bodyPr>
          <a:lstStyle/>
          <a:p>
            <a:r>
              <a:rPr lang="en-US" dirty="0" smtClean="0"/>
              <a:t>Statement No. 66</a:t>
            </a:r>
            <a:endParaRPr lang="en-US" dirty="0"/>
          </a:p>
        </p:txBody>
      </p:sp>
      <p:sp>
        <p:nvSpPr>
          <p:cNvPr id="3" name="Rectangle 2"/>
          <p:cNvSpPr/>
          <p:nvPr/>
        </p:nvSpPr>
        <p:spPr>
          <a:xfrm>
            <a:off x="974361" y="3752166"/>
            <a:ext cx="7719934" cy="3170099"/>
          </a:xfrm>
          <a:prstGeom prst="rect">
            <a:avLst/>
          </a:prstGeom>
        </p:spPr>
        <p:txBody>
          <a:bodyPr wrap="square">
            <a:spAutoFit/>
          </a:bodyPr>
          <a:lstStyle/>
          <a:p>
            <a:pPr algn="ctr"/>
            <a:r>
              <a:rPr lang="en-US" sz="3600" dirty="0" smtClean="0">
                <a:latin typeface="Century Gothic" panose="020B0502020202020204" pitchFamily="34" charset="0"/>
              </a:rPr>
              <a:t>Technical Corrections – an amendment of GASB Statements No. 10 and No. 62</a:t>
            </a:r>
          </a:p>
          <a:p>
            <a:pPr algn="ctr"/>
            <a:endParaRPr lang="en-US" sz="3600" dirty="0">
              <a:latin typeface="Century Gothic" panose="020B0502020202020204" pitchFamily="34" charset="0"/>
            </a:endParaRPr>
          </a:p>
          <a:p>
            <a:pPr algn="ctr"/>
            <a:r>
              <a:rPr lang="en-US" sz="2800" dirty="0" smtClean="0">
                <a:effectLst>
                  <a:outerShdw blurRad="38100" dist="38100" dir="2700000" algn="tl">
                    <a:srgbClr val="000000">
                      <a:alpha val="43137"/>
                    </a:srgbClr>
                  </a:outerShdw>
                </a:effectLst>
                <a:latin typeface="Century Gothic" panose="020B0502020202020204" pitchFamily="34" charset="0"/>
              </a:rPr>
              <a:t>Effective for periods beginning after December 15, 2012 (FY14)</a:t>
            </a:r>
            <a:endParaRPr lang="en-US" sz="2800"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824437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Purpose</a:t>
            </a:r>
            <a:endParaRPr lang="en-US" sz="2700"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15</a:t>
            </a:fld>
            <a:endParaRPr lang="en-US" dirty="0"/>
          </a:p>
        </p:txBody>
      </p:sp>
      <p:sp>
        <p:nvSpPr>
          <p:cNvPr id="3" name="Content Placeholder 2"/>
          <p:cNvSpPr>
            <a:spLocks noGrp="1"/>
          </p:cNvSpPr>
          <p:nvPr>
            <p:ph idx="1"/>
          </p:nvPr>
        </p:nvSpPr>
        <p:spPr/>
        <p:txBody>
          <a:bodyPr>
            <a:normAutofit/>
          </a:bodyPr>
          <a:lstStyle/>
          <a:p>
            <a:pPr marL="0" indent="0">
              <a:buNone/>
            </a:pPr>
            <a:r>
              <a:rPr lang="en-US" u="sng" dirty="0"/>
              <a:t>Statement No. 66</a:t>
            </a:r>
          </a:p>
          <a:p>
            <a:pPr marL="685800" indent="0">
              <a:buNone/>
            </a:pPr>
            <a:r>
              <a:rPr lang="en-US" dirty="0"/>
              <a:t>To improve accounting and financial reporting by resolving conflicting guidance caused by the issuance of two recent pronouncements: Statements No. 54 &amp; No. 62</a:t>
            </a:r>
          </a:p>
          <a:p>
            <a:pPr marL="0" indent="0">
              <a:buNone/>
            </a:pPr>
            <a:endParaRPr lang="en-US" dirty="0"/>
          </a:p>
        </p:txBody>
      </p:sp>
    </p:spTree>
    <p:extLst>
      <p:ext uri="{BB962C8B-B14F-4D97-AF65-F5344CB8AC3E}">
        <p14:creationId xmlns:p14="http://schemas.microsoft.com/office/powerpoint/2010/main" val="949133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Summary of Changes</a:t>
            </a:r>
            <a:endParaRPr lang="en-US" sz="2700"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16</a:t>
            </a:fld>
            <a:endParaRPr lang="en-US" dirty="0"/>
          </a:p>
        </p:txBody>
      </p:sp>
      <p:sp>
        <p:nvSpPr>
          <p:cNvPr id="3" name="Content Placeholder 2"/>
          <p:cNvSpPr>
            <a:spLocks noGrp="1"/>
          </p:cNvSpPr>
          <p:nvPr>
            <p:ph idx="1"/>
          </p:nvPr>
        </p:nvSpPr>
        <p:spPr/>
        <p:txBody>
          <a:bodyPr>
            <a:normAutofit fontScale="70000" lnSpcReduction="20000"/>
          </a:bodyPr>
          <a:lstStyle/>
          <a:p>
            <a:r>
              <a:rPr lang="en-US" sz="3400" dirty="0"/>
              <a:t>Amends GASB 10 – allows for use of special revenue funds to report an entity’s risk financing activities</a:t>
            </a:r>
          </a:p>
          <a:p>
            <a:r>
              <a:rPr lang="en-US" sz="3400" dirty="0"/>
              <a:t>Paragraphs 222 and 227b of GASB 62 include guidance on accounting for operating lease payments that vary from a straight-line basis. Those provisions were deleted to remove what could be perceived as a potential prohibition against the use of the FV method which is permitted under paragraph 6b of Statement 13</a:t>
            </a:r>
          </a:p>
          <a:p>
            <a:r>
              <a:rPr lang="en-US" sz="3400" dirty="0"/>
              <a:t>Loans that are purchased should be recorded at the price paid</a:t>
            </a:r>
          </a:p>
          <a:p>
            <a:r>
              <a:rPr lang="en-US" sz="3400" dirty="0"/>
              <a:t>Service fees – should not result in an adjustment to the sales price of mortgage loans</a:t>
            </a:r>
          </a:p>
          <a:p>
            <a:pPr marL="0" indent="0">
              <a:buNone/>
            </a:pPr>
            <a:endParaRPr lang="en-US" dirty="0"/>
          </a:p>
        </p:txBody>
      </p:sp>
    </p:spTree>
    <p:extLst>
      <p:ext uri="{BB962C8B-B14F-4D97-AF65-F5344CB8AC3E}">
        <p14:creationId xmlns:p14="http://schemas.microsoft.com/office/powerpoint/2010/main" val="1136859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How Will this Affect You?</a:t>
            </a:r>
            <a:endParaRPr lang="en-US" sz="2700"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17</a:t>
            </a:fld>
            <a:endParaRPr lang="en-US" dirty="0"/>
          </a:p>
        </p:txBody>
      </p:sp>
      <p:sp>
        <p:nvSpPr>
          <p:cNvPr id="3" name="Content Placeholder 2"/>
          <p:cNvSpPr>
            <a:spLocks noGrp="1"/>
          </p:cNvSpPr>
          <p:nvPr>
            <p:ph idx="1"/>
          </p:nvPr>
        </p:nvSpPr>
        <p:spPr/>
        <p:txBody>
          <a:bodyPr>
            <a:normAutofit/>
          </a:bodyPr>
          <a:lstStyle/>
          <a:p>
            <a:r>
              <a:rPr lang="en-US" sz="3400" dirty="0" smtClean="0"/>
              <a:t>It probably won’t…</a:t>
            </a:r>
            <a:endParaRPr lang="en-US" sz="3400" dirty="0"/>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476500"/>
            <a:ext cx="3810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9579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33534"/>
            <a:ext cx="7772400" cy="1139254"/>
          </a:xfrm>
        </p:spPr>
        <p:txBody>
          <a:bodyPr>
            <a:noAutofit/>
          </a:bodyPr>
          <a:lstStyle/>
          <a:p>
            <a:r>
              <a:rPr lang="en-US" dirty="0" smtClean="0"/>
              <a:t>Statement No. 67</a:t>
            </a:r>
            <a:endParaRPr lang="en-US" dirty="0"/>
          </a:p>
        </p:txBody>
      </p:sp>
      <p:sp>
        <p:nvSpPr>
          <p:cNvPr id="3" name="Rectangle 2"/>
          <p:cNvSpPr/>
          <p:nvPr/>
        </p:nvSpPr>
        <p:spPr>
          <a:xfrm>
            <a:off x="974361" y="3752166"/>
            <a:ext cx="7719934" cy="3170099"/>
          </a:xfrm>
          <a:prstGeom prst="rect">
            <a:avLst/>
          </a:prstGeom>
        </p:spPr>
        <p:txBody>
          <a:bodyPr wrap="square">
            <a:spAutoFit/>
          </a:bodyPr>
          <a:lstStyle/>
          <a:p>
            <a:pPr algn="ctr"/>
            <a:r>
              <a:rPr lang="en-US" sz="3600" dirty="0" smtClean="0">
                <a:latin typeface="Century Gothic" panose="020B0502020202020204" pitchFamily="34" charset="0"/>
              </a:rPr>
              <a:t>Financial Reporting for Pension Plans – an amendment of GASB Statement No. 25</a:t>
            </a:r>
          </a:p>
          <a:p>
            <a:pPr algn="ctr"/>
            <a:endParaRPr lang="en-US" sz="3600" dirty="0">
              <a:latin typeface="Century Gothic" panose="020B0502020202020204" pitchFamily="34" charset="0"/>
            </a:endParaRPr>
          </a:p>
          <a:p>
            <a:pPr algn="ctr"/>
            <a:r>
              <a:rPr lang="en-US" sz="2800" dirty="0" smtClean="0">
                <a:effectLst>
                  <a:outerShdw blurRad="38100" dist="38100" dir="2700000" algn="tl">
                    <a:srgbClr val="000000">
                      <a:alpha val="43137"/>
                    </a:srgbClr>
                  </a:outerShdw>
                </a:effectLst>
                <a:latin typeface="Century Gothic" panose="020B0502020202020204" pitchFamily="34" charset="0"/>
              </a:rPr>
              <a:t>Effective for periods beginning after </a:t>
            </a:r>
          </a:p>
          <a:p>
            <a:pPr algn="ctr"/>
            <a:r>
              <a:rPr lang="en-US" sz="2800" dirty="0" smtClean="0">
                <a:effectLst>
                  <a:outerShdw blurRad="38100" dist="38100" dir="2700000" algn="tl">
                    <a:srgbClr val="000000">
                      <a:alpha val="43137"/>
                    </a:srgbClr>
                  </a:outerShdw>
                </a:effectLst>
                <a:latin typeface="Century Gothic" panose="020B0502020202020204" pitchFamily="34" charset="0"/>
              </a:rPr>
              <a:t>June 15, 2013 (FY14)</a:t>
            </a:r>
            <a:endParaRPr lang="en-US" sz="2800"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27523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GASB 67</a:t>
            </a:r>
            <a:endParaRPr lang="en-US" sz="2700"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marL="0" indent="0">
              <a:buNone/>
            </a:pPr>
            <a:r>
              <a:rPr lang="en-US" dirty="0"/>
              <a:t>Addresses accounting and financial reporting for the activities of pension plans that have the following characteristics:</a:t>
            </a:r>
          </a:p>
          <a:p>
            <a:r>
              <a:rPr lang="en-US" dirty="0"/>
              <a:t>Contributions and earnings on contributions are irrevocable;</a:t>
            </a:r>
          </a:p>
          <a:p>
            <a:r>
              <a:rPr lang="en-US" dirty="0"/>
              <a:t>Plan assets are dedicated to providing pensions to plan members; and</a:t>
            </a:r>
          </a:p>
          <a:p>
            <a:r>
              <a:rPr lang="en-US" dirty="0"/>
              <a:t>Plan assets are legally protected from the creditors of employers, </a:t>
            </a:r>
            <a:r>
              <a:rPr lang="en-US" dirty="0" err="1"/>
              <a:t>nonemployer</a:t>
            </a:r>
            <a:r>
              <a:rPr lang="en-US" dirty="0"/>
              <a:t> contributing entities, and the plan administrator.</a:t>
            </a:r>
          </a:p>
        </p:txBody>
      </p:sp>
      <p:sp>
        <p:nvSpPr>
          <p:cNvPr id="4" name="Slide Number Placeholder 3"/>
          <p:cNvSpPr>
            <a:spLocks noGrp="1"/>
          </p:cNvSpPr>
          <p:nvPr>
            <p:ph type="sldNum" sz="quarter" idx="12"/>
          </p:nvPr>
        </p:nvSpPr>
        <p:spPr/>
        <p:txBody>
          <a:bodyPr/>
          <a:lstStyle/>
          <a:p>
            <a:fld id="{10683152-FE04-45BB-B140-82E75CBAB908}" type="slidenum">
              <a:rPr lang="en-US" smtClean="0"/>
              <a:pPr/>
              <a:t>19</a:t>
            </a:fld>
            <a:endParaRPr lang="en-US" dirty="0"/>
          </a:p>
        </p:txBody>
      </p:sp>
    </p:spTree>
    <p:extLst>
      <p:ext uri="{BB962C8B-B14F-4D97-AF65-F5344CB8AC3E}">
        <p14:creationId xmlns:p14="http://schemas.microsoft.com/office/powerpoint/2010/main" val="2478134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Agenda</a:t>
            </a:r>
            <a:endParaRPr lang="en-US" sz="2700"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marL="0" indent="0">
              <a:buNone/>
              <a:defRPr/>
            </a:pPr>
            <a:r>
              <a:rPr lang="en-US" dirty="0">
                <a:effectLst>
                  <a:outerShdw blurRad="38100" dist="38100" dir="2700000" algn="tl">
                    <a:srgbClr val="000000">
                      <a:alpha val="43137"/>
                    </a:srgbClr>
                  </a:outerShdw>
                </a:effectLst>
              </a:rPr>
              <a:t>What’s Applicable in FY14?</a:t>
            </a:r>
          </a:p>
          <a:p>
            <a:pPr marL="457200" indent="-457200">
              <a:buAutoNum type="arabicPeriod"/>
              <a:defRPr/>
            </a:pPr>
            <a:r>
              <a:rPr lang="en-US" dirty="0">
                <a:effectLst>
                  <a:outerShdw blurRad="38100" dist="38100" dir="2700000" algn="tl">
                    <a:srgbClr val="000000">
                      <a:alpha val="43137"/>
                    </a:srgbClr>
                  </a:outerShdw>
                </a:effectLst>
              </a:rPr>
              <a:t>Statement No. 65**</a:t>
            </a:r>
          </a:p>
          <a:p>
            <a:pPr marL="457200" indent="-457200">
              <a:buAutoNum type="arabicPeriod"/>
              <a:defRPr/>
            </a:pPr>
            <a:r>
              <a:rPr lang="en-US" dirty="0">
                <a:effectLst>
                  <a:outerShdw blurRad="38100" dist="38100" dir="2700000" algn="tl">
                    <a:srgbClr val="000000">
                      <a:alpha val="43137"/>
                    </a:srgbClr>
                  </a:outerShdw>
                </a:effectLst>
              </a:rPr>
              <a:t>Statement No. 66</a:t>
            </a:r>
          </a:p>
          <a:p>
            <a:pPr marL="457200" indent="-457200">
              <a:buAutoNum type="arabicPeriod"/>
              <a:defRPr/>
            </a:pPr>
            <a:r>
              <a:rPr lang="en-US" dirty="0">
                <a:effectLst>
                  <a:outerShdw blurRad="38100" dist="38100" dir="2700000" algn="tl">
                    <a:srgbClr val="000000">
                      <a:alpha val="43137"/>
                    </a:srgbClr>
                  </a:outerShdw>
                </a:effectLst>
              </a:rPr>
              <a:t>Statement No. 67</a:t>
            </a:r>
          </a:p>
          <a:p>
            <a:pPr marL="457200" indent="-457200">
              <a:buAutoNum type="arabicPeriod"/>
              <a:defRPr/>
            </a:pPr>
            <a:r>
              <a:rPr lang="en-US" dirty="0">
                <a:effectLst>
                  <a:outerShdw blurRad="38100" dist="38100" dir="2700000" algn="tl">
                    <a:srgbClr val="000000">
                      <a:alpha val="43137"/>
                    </a:srgbClr>
                  </a:outerShdw>
                </a:effectLst>
              </a:rPr>
              <a:t>Statement No. 70</a:t>
            </a:r>
          </a:p>
          <a:p>
            <a:pPr>
              <a:defRPr/>
            </a:pPr>
            <a:endParaRPr lang="en-US" dirty="0">
              <a:effectLst>
                <a:outerShdw blurRad="38100" dist="38100" dir="2700000" algn="tl">
                  <a:srgbClr val="000000">
                    <a:alpha val="43137"/>
                  </a:srgbClr>
                </a:outerShdw>
              </a:effectLst>
            </a:endParaRPr>
          </a:p>
          <a:p>
            <a:pPr marL="0" indent="0">
              <a:buNone/>
              <a:defRPr/>
            </a:pPr>
            <a:r>
              <a:rPr lang="en-US" dirty="0">
                <a:effectLst>
                  <a:outerShdw blurRad="38100" dist="38100" dir="2700000" algn="tl">
                    <a:srgbClr val="000000">
                      <a:alpha val="43137"/>
                    </a:srgbClr>
                  </a:outerShdw>
                </a:effectLst>
              </a:rPr>
              <a:t>What Applicable in FY15?</a:t>
            </a:r>
          </a:p>
          <a:p>
            <a:pPr marL="457200" indent="-457200">
              <a:buAutoNum type="arabicPeriod"/>
              <a:defRPr/>
            </a:pPr>
            <a:r>
              <a:rPr lang="en-US" dirty="0">
                <a:effectLst>
                  <a:outerShdw blurRad="38100" dist="38100" dir="2700000" algn="tl">
                    <a:srgbClr val="000000">
                      <a:alpha val="43137"/>
                    </a:srgbClr>
                  </a:outerShdw>
                </a:effectLst>
              </a:rPr>
              <a:t>Statement No. 68 (amended by Statement No. 71)**</a:t>
            </a:r>
          </a:p>
          <a:p>
            <a:pPr marL="457200" indent="-457200">
              <a:buAutoNum type="arabicPeriod"/>
              <a:defRPr/>
            </a:pPr>
            <a:r>
              <a:rPr lang="en-US" dirty="0">
                <a:effectLst>
                  <a:outerShdw blurRad="38100" dist="38100" dir="2700000" algn="tl">
                    <a:srgbClr val="000000">
                      <a:alpha val="43137"/>
                    </a:srgbClr>
                  </a:outerShdw>
                </a:effectLst>
              </a:rPr>
              <a:t>Statement No. 69</a:t>
            </a:r>
          </a:p>
        </p:txBody>
      </p:sp>
      <p:sp>
        <p:nvSpPr>
          <p:cNvPr id="4" name="Slide Number Placeholder 3"/>
          <p:cNvSpPr>
            <a:spLocks noGrp="1"/>
          </p:cNvSpPr>
          <p:nvPr>
            <p:ph type="sldNum" sz="quarter" idx="12"/>
          </p:nvPr>
        </p:nvSpPr>
        <p:spPr/>
        <p:txBody>
          <a:bodyPr/>
          <a:lstStyle/>
          <a:p>
            <a:fld id="{10683152-FE04-45BB-B140-82E75CBAB908}" type="slidenum">
              <a:rPr lang="en-US" smtClean="0"/>
              <a:pPr/>
              <a:t>2</a:t>
            </a:fld>
            <a:endParaRPr lang="en-US" dirty="0"/>
          </a:p>
        </p:txBody>
      </p:sp>
    </p:spTree>
    <p:extLst>
      <p:ext uri="{BB962C8B-B14F-4D97-AF65-F5344CB8AC3E}">
        <p14:creationId xmlns:p14="http://schemas.microsoft.com/office/powerpoint/2010/main" val="3232438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GASB 67</a:t>
            </a:r>
            <a:endParaRPr lang="en-US" sz="2700"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a:t>For </a:t>
            </a:r>
            <a:r>
              <a:rPr lang="en-US" u="sng" dirty="0"/>
              <a:t>defined pension plans</a:t>
            </a:r>
            <a:r>
              <a:rPr lang="en-US" dirty="0"/>
              <a:t>:</a:t>
            </a:r>
          </a:p>
          <a:p>
            <a:pPr lvl="1"/>
            <a:r>
              <a:rPr lang="en-US" dirty="0"/>
              <a:t>Establishes standards of financial reporting for separately issued financial reports</a:t>
            </a:r>
          </a:p>
          <a:p>
            <a:pPr lvl="1"/>
            <a:r>
              <a:rPr lang="en-US" dirty="0"/>
              <a:t>Specifies the required approach to measuring the pension liability of employers and </a:t>
            </a:r>
            <a:r>
              <a:rPr lang="en-US" dirty="0" err="1"/>
              <a:t>nonemployer</a:t>
            </a:r>
            <a:r>
              <a:rPr lang="en-US" dirty="0"/>
              <a:t> contributing entities for benefits provided through the pension plan</a:t>
            </a:r>
          </a:p>
          <a:p>
            <a:pPr lvl="1"/>
            <a:r>
              <a:rPr lang="en-US" dirty="0"/>
              <a:t>Details note disclosure requirements for defined contribution pension plans</a:t>
            </a:r>
          </a:p>
        </p:txBody>
      </p:sp>
      <p:sp>
        <p:nvSpPr>
          <p:cNvPr id="4" name="Slide Number Placeholder 3"/>
          <p:cNvSpPr>
            <a:spLocks noGrp="1"/>
          </p:cNvSpPr>
          <p:nvPr>
            <p:ph type="sldNum" sz="quarter" idx="12"/>
          </p:nvPr>
        </p:nvSpPr>
        <p:spPr/>
        <p:txBody>
          <a:bodyPr/>
          <a:lstStyle/>
          <a:p>
            <a:fld id="{10683152-FE04-45BB-B140-82E75CBAB908}" type="slidenum">
              <a:rPr lang="en-US" smtClean="0"/>
              <a:pPr/>
              <a:t>20</a:t>
            </a:fld>
            <a:endParaRPr lang="en-US" dirty="0"/>
          </a:p>
        </p:txBody>
      </p:sp>
    </p:spTree>
    <p:extLst>
      <p:ext uri="{BB962C8B-B14F-4D97-AF65-F5344CB8AC3E}">
        <p14:creationId xmlns:p14="http://schemas.microsoft.com/office/powerpoint/2010/main" val="360008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GASB 67</a:t>
            </a:r>
            <a:endParaRPr lang="en-US" sz="2700"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marL="0" indent="0">
              <a:buNone/>
            </a:pPr>
            <a:r>
              <a:rPr lang="en-US" u="sng" dirty="0"/>
              <a:t>Financial Statements</a:t>
            </a:r>
          </a:p>
          <a:p>
            <a:r>
              <a:rPr lang="en-US" dirty="0"/>
              <a:t>Required to present two financial statements:</a:t>
            </a:r>
          </a:p>
          <a:p>
            <a:pPr lvl="1"/>
            <a:r>
              <a:rPr lang="en-US" dirty="0"/>
              <a:t>Statement of fiduciary net position</a:t>
            </a:r>
          </a:p>
          <a:p>
            <a:pPr lvl="1"/>
            <a:r>
              <a:rPr lang="en-US" dirty="0"/>
              <a:t>Statement of changes in fiduciary net position</a:t>
            </a:r>
          </a:p>
          <a:p>
            <a:r>
              <a:rPr lang="en-US" dirty="0"/>
              <a:t>Required disclosures:</a:t>
            </a:r>
          </a:p>
          <a:p>
            <a:pPr lvl="1"/>
            <a:r>
              <a:rPr lang="en-US" dirty="0"/>
              <a:t>Description of plan</a:t>
            </a:r>
          </a:p>
          <a:p>
            <a:pPr lvl="1"/>
            <a:r>
              <a:rPr lang="en-US" dirty="0"/>
              <a:t>Description of plan investments</a:t>
            </a:r>
          </a:p>
          <a:p>
            <a:pPr lvl="1"/>
            <a:r>
              <a:rPr lang="en-US" dirty="0"/>
              <a:t>Description of investment policies and how fair value is determined</a:t>
            </a:r>
          </a:p>
          <a:p>
            <a:pPr marL="457200" lvl="1"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21</a:t>
            </a:fld>
            <a:endParaRPr lang="en-US" dirty="0"/>
          </a:p>
        </p:txBody>
      </p:sp>
    </p:spTree>
    <p:extLst>
      <p:ext uri="{BB962C8B-B14F-4D97-AF65-F5344CB8AC3E}">
        <p14:creationId xmlns:p14="http://schemas.microsoft.com/office/powerpoint/2010/main" val="2585711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GASB 67</a:t>
            </a:r>
            <a:endParaRPr lang="en-US" sz="2700"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a:t>Required disclosures (cont.):</a:t>
            </a:r>
          </a:p>
          <a:p>
            <a:pPr lvl="1"/>
            <a:r>
              <a:rPr lang="en-US" dirty="0"/>
              <a:t>Investment concentrations</a:t>
            </a:r>
          </a:p>
          <a:p>
            <a:pPr lvl="1"/>
            <a:r>
              <a:rPr lang="en-US" dirty="0"/>
              <a:t>Rate of return on plan investments</a:t>
            </a:r>
          </a:p>
          <a:p>
            <a:pPr lvl="1"/>
            <a:r>
              <a:rPr lang="en-US" dirty="0"/>
              <a:t>Other specific disclosures for single-employer and cost-sharing plans</a:t>
            </a:r>
          </a:p>
          <a:p>
            <a:r>
              <a:rPr lang="en-US" dirty="0"/>
              <a:t>Required supplementary information:</a:t>
            </a:r>
          </a:p>
          <a:p>
            <a:pPr lvl="1"/>
            <a:r>
              <a:rPr lang="en-US" dirty="0"/>
              <a:t>Sources of changes in net pension liability – 10 years</a:t>
            </a:r>
          </a:p>
          <a:p>
            <a:pPr lvl="1"/>
            <a:r>
              <a:rPr lang="en-US" dirty="0"/>
              <a:t>Components of net pension liability and related ratios – 10 years</a:t>
            </a:r>
          </a:p>
          <a:p>
            <a:pPr marL="457200" lvl="1"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22</a:t>
            </a:fld>
            <a:endParaRPr lang="en-US" dirty="0"/>
          </a:p>
        </p:txBody>
      </p:sp>
    </p:spTree>
    <p:extLst>
      <p:ext uri="{BB962C8B-B14F-4D97-AF65-F5344CB8AC3E}">
        <p14:creationId xmlns:p14="http://schemas.microsoft.com/office/powerpoint/2010/main" val="4131125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GASB 67</a:t>
            </a:r>
            <a:endParaRPr lang="en-US" sz="2700" dirty="0"/>
          </a:p>
        </p:txBody>
      </p:sp>
      <p:sp>
        <p:nvSpPr>
          <p:cNvPr id="3" name="Content Placeholder 2"/>
          <p:cNvSpPr>
            <a:spLocks noGrp="1"/>
          </p:cNvSpPr>
          <p:nvPr>
            <p:ph idx="1"/>
          </p:nvPr>
        </p:nvSpPr>
        <p:spPr>
          <a:xfrm>
            <a:off x="457200" y="1600200"/>
            <a:ext cx="8229600" cy="4876800"/>
          </a:xfrm>
        </p:spPr>
        <p:txBody>
          <a:bodyPr>
            <a:normAutofit/>
          </a:bodyPr>
          <a:lstStyle/>
          <a:p>
            <a:r>
              <a:rPr lang="en-US" sz="2800" dirty="0"/>
              <a:t>Statement No. 67 is effective for financial statements for fiscal years beginning after June 15, 2013 (fiscal year 2014).</a:t>
            </a:r>
          </a:p>
          <a:p>
            <a:r>
              <a:rPr lang="en-US" sz="2800" dirty="0"/>
              <a:t>Any changes to beginning fiduciary net position resulting from implementation should be treated as an adjustment of prior periods.</a:t>
            </a:r>
          </a:p>
          <a:p>
            <a:pPr marL="457200" lvl="1"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23</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092" y="4428344"/>
            <a:ext cx="2590800" cy="1719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8448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GASB 67</a:t>
            </a:r>
            <a:endParaRPr lang="en-US" sz="2700" dirty="0"/>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sz="2800" dirty="0"/>
              <a:t>How will this affect </a:t>
            </a:r>
            <a:r>
              <a:rPr lang="en-US" sz="2800" dirty="0" smtClean="0"/>
              <a:t>you?</a:t>
            </a:r>
            <a:endParaRPr lang="en-US" sz="2800" dirty="0"/>
          </a:p>
          <a:p>
            <a:r>
              <a:rPr lang="en-US" sz="2800" dirty="0"/>
              <a:t>It will only </a:t>
            </a:r>
            <a:r>
              <a:rPr lang="en-US" sz="2800" dirty="0" smtClean="0"/>
              <a:t>affect governments that </a:t>
            </a:r>
            <a:r>
              <a:rPr lang="en-US" sz="2800" dirty="0"/>
              <a:t>are responsible for </a:t>
            </a:r>
            <a:r>
              <a:rPr lang="en-US" sz="2800" dirty="0" smtClean="0"/>
              <a:t>their </a:t>
            </a:r>
            <a:r>
              <a:rPr lang="en-US" sz="2800" dirty="0"/>
              <a:t>Plan’s financial reporting</a:t>
            </a:r>
          </a:p>
          <a:p>
            <a:pPr marL="457200" lvl="1"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24</a:t>
            </a:fld>
            <a:endParaRPr lang="en-US" dirty="0"/>
          </a:p>
        </p:txBody>
      </p:sp>
    </p:spTree>
    <p:extLst>
      <p:ext uri="{BB962C8B-B14F-4D97-AF65-F5344CB8AC3E}">
        <p14:creationId xmlns:p14="http://schemas.microsoft.com/office/powerpoint/2010/main" val="3950279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33534"/>
            <a:ext cx="7772400" cy="1139254"/>
          </a:xfrm>
        </p:spPr>
        <p:txBody>
          <a:bodyPr>
            <a:noAutofit/>
          </a:bodyPr>
          <a:lstStyle/>
          <a:p>
            <a:r>
              <a:rPr lang="en-US" dirty="0" smtClean="0"/>
              <a:t>Statement No. 70</a:t>
            </a:r>
            <a:endParaRPr lang="en-US" dirty="0"/>
          </a:p>
        </p:txBody>
      </p:sp>
      <p:sp>
        <p:nvSpPr>
          <p:cNvPr id="3" name="Rectangle 2"/>
          <p:cNvSpPr/>
          <p:nvPr/>
        </p:nvSpPr>
        <p:spPr>
          <a:xfrm>
            <a:off x="974361" y="3752166"/>
            <a:ext cx="7719934" cy="3170099"/>
          </a:xfrm>
          <a:prstGeom prst="rect">
            <a:avLst/>
          </a:prstGeom>
        </p:spPr>
        <p:txBody>
          <a:bodyPr wrap="square">
            <a:spAutoFit/>
          </a:bodyPr>
          <a:lstStyle/>
          <a:p>
            <a:pPr algn="ctr"/>
            <a:r>
              <a:rPr lang="en-US" sz="3600" dirty="0" smtClean="0">
                <a:latin typeface="Century Gothic" panose="020B0502020202020204" pitchFamily="34" charset="0"/>
              </a:rPr>
              <a:t>Accounting and Financial Reporting for </a:t>
            </a:r>
            <a:r>
              <a:rPr lang="en-US" sz="3600" dirty="0" err="1" smtClean="0">
                <a:latin typeface="Century Gothic" panose="020B0502020202020204" pitchFamily="34" charset="0"/>
              </a:rPr>
              <a:t>Nonexchange</a:t>
            </a:r>
            <a:r>
              <a:rPr lang="en-US" sz="3600" dirty="0" smtClean="0">
                <a:latin typeface="Century Gothic" panose="020B0502020202020204" pitchFamily="34" charset="0"/>
              </a:rPr>
              <a:t> Financial Guarantees</a:t>
            </a:r>
          </a:p>
          <a:p>
            <a:pPr algn="ctr"/>
            <a:endParaRPr lang="en-US" sz="3600" dirty="0">
              <a:latin typeface="Century Gothic" panose="020B0502020202020204" pitchFamily="34" charset="0"/>
            </a:endParaRPr>
          </a:p>
          <a:p>
            <a:pPr algn="ctr"/>
            <a:r>
              <a:rPr lang="en-US" sz="2800" dirty="0" smtClean="0">
                <a:effectLst>
                  <a:outerShdw blurRad="38100" dist="38100" dir="2700000" algn="tl">
                    <a:srgbClr val="000000">
                      <a:alpha val="43137"/>
                    </a:srgbClr>
                  </a:outerShdw>
                </a:effectLst>
                <a:latin typeface="Century Gothic" panose="020B0502020202020204" pitchFamily="34" charset="0"/>
              </a:rPr>
              <a:t>Effective for periods beginning after </a:t>
            </a:r>
          </a:p>
          <a:p>
            <a:pPr algn="ctr"/>
            <a:r>
              <a:rPr lang="en-US" sz="2800" dirty="0" smtClean="0">
                <a:effectLst>
                  <a:outerShdw blurRad="38100" dist="38100" dir="2700000" algn="tl">
                    <a:srgbClr val="000000">
                      <a:alpha val="43137"/>
                    </a:srgbClr>
                  </a:outerShdw>
                </a:effectLst>
                <a:latin typeface="Century Gothic" panose="020B0502020202020204" pitchFamily="34" charset="0"/>
              </a:rPr>
              <a:t>June 15, 2013 (FY14)</a:t>
            </a:r>
            <a:endParaRPr lang="en-US" sz="2800"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384637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Purpose</a:t>
            </a:r>
            <a:endParaRPr lang="en-US" sz="2700" dirty="0"/>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dirty="0"/>
              <a:t>Statement No. 70</a:t>
            </a:r>
          </a:p>
          <a:p>
            <a:pPr marL="685800" indent="0">
              <a:buNone/>
            </a:pPr>
            <a:r>
              <a:rPr lang="en-US" dirty="0"/>
              <a:t>Requires a government that extends a </a:t>
            </a:r>
            <a:r>
              <a:rPr lang="en-US" dirty="0" err="1"/>
              <a:t>nonexchange</a:t>
            </a:r>
            <a:r>
              <a:rPr lang="en-US" dirty="0"/>
              <a:t> financial guarantee to recognize a liability when qualitative and historical data, if any, indicate that the government will more likely than not be required to make payment on that guarantee</a:t>
            </a:r>
          </a:p>
        </p:txBody>
      </p:sp>
      <p:sp>
        <p:nvSpPr>
          <p:cNvPr id="4" name="Slide Number Placeholder 3"/>
          <p:cNvSpPr>
            <a:spLocks noGrp="1"/>
          </p:cNvSpPr>
          <p:nvPr>
            <p:ph type="sldNum" sz="quarter" idx="12"/>
          </p:nvPr>
        </p:nvSpPr>
        <p:spPr/>
        <p:txBody>
          <a:bodyPr/>
          <a:lstStyle/>
          <a:p>
            <a:fld id="{10683152-FE04-45BB-B140-82E75CBAB908}" type="slidenum">
              <a:rPr lang="en-US" smtClean="0"/>
              <a:pPr/>
              <a:t>26</a:t>
            </a:fld>
            <a:endParaRPr lang="en-US" dirty="0"/>
          </a:p>
        </p:txBody>
      </p:sp>
    </p:spTree>
    <p:extLst>
      <p:ext uri="{BB962C8B-B14F-4D97-AF65-F5344CB8AC3E}">
        <p14:creationId xmlns:p14="http://schemas.microsoft.com/office/powerpoint/2010/main" val="3971641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Qualitative Factors</a:t>
            </a:r>
            <a:endParaRPr lang="en-US" sz="2700" dirty="0"/>
          </a:p>
        </p:txBody>
      </p:sp>
      <p:sp>
        <p:nvSpPr>
          <p:cNvPr id="3" name="Content Placeholder 2"/>
          <p:cNvSpPr>
            <a:spLocks noGrp="1"/>
          </p:cNvSpPr>
          <p:nvPr>
            <p:ph idx="1"/>
          </p:nvPr>
        </p:nvSpPr>
        <p:spPr>
          <a:xfrm>
            <a:off x="457200" y="1600200"/>
            <a:ext cx="8229600" cy="4876800"/>
          </a:xfrm>
        </p:spPr>
        <p:txBody>
          <a:bodyPr>
            <a:normAutofit/>
          </a:bodyPr>
          <a:lstStyle/>
          <a:p>
            <a:pPr>
              <a:spcBef>
                <a:spcPts val="0"/>
              </a:spcBef>
            </a:pPr>
            <a:r>
              <a:rPr lang="en-US" sz="2800" dirty="0"/>
              <a:t>Entering into bankruptcy/reorganization</a:t>
            </a:r>
          </a:p>
          <a:p>
            <a:pPr marL="0" indent="0">
              <a:spcBef>
                <a:spcPts val="0"/>
              </a:spcBef>
              <a:buNone/>
            </a:pPr>
            <a:endParaRPr lang="en-US" sz="2800" dirty="0"/>
          </a:p>
          <a:p>
            <a:pPr>
              <a:spcBef>
                <a:spcPts val="0"/>
              </a:spcBef>
            </a:pPr>
            <a:r>
              <a:rPr lang="en-US" sz="2800" dirty="0"/>
              <a:t>Breach of debt contract (i.e. rate covenants, coverage ratios, delinquent payments)</a:t>
            </a:r>
          </a:p>
          <a:p>
            <a:pPr marL="0" indent="0">
              <a:spcBef>
                <a:spcPts val="0"/>
              </a:spcBef>
              <a:buNone/>
            </a:pPr>
            <a:endParaRPr lang="en-US" sz="2800" dirty="0"/>
          </a:p>
          <a:p>
            <a:pPr>
              <a:spcBef>
                <a:spcPts val="0"/>
              </a:spcBef>
            </a:pPr>
            <a:r>
              <a:rPr lang="en-US" sz="2800" dirty="0"/>
              <a:t>Indicators of significant financial difficulty (i.e. drawing on reserve fund)</a:t>
            </a:r>
          </a:p>
        </p:txBody>
      </p:sp>
      <p:sp>
        <p:nvSpPr>
          <p:cNvPr id="4" name="Slide Number Placeholder 3"/>
          <p:cNvSpPr>
            <a:spLocks noGrp="1"/>
          </p:cNvSpPr>
          <p:nvPr>
            <p:ph type="sldNum" sz="quarter" idx="12"/>
          </p:nvPr>
        </p:nvSpPr>
        <p:spPr/>
        <p:txBody>
          <a:bodyPr/>
          <a:lstStyle/>
          <a:p>
            <a:fld id="{10683152-FE04-45BB-B140-82E75CBAB908}" type="slidenum">
              <a:rPr lang="en-US" smtClean="0"/>
              <a:pPr/>
              <a:t>27</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727" y="4758323"/>
            <a:ext cx="1981200" cy="16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246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Recognition</a:t>
            </a:r>
            <a:endParaRPr lang="en-US" sz="2700" dirty="0"/>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sz="2800" b="1" dirty="0"/>
              <a:t>Economic Resources Measurement Focus –</a:t>
            </a:r>
          </a:p>
          <a:p>
            <a:r>
              <a:rPr lang="en-US" sz="2800" dirty="0"/>
              <a:t>Recognize liability and expense </a:t>
            </a:r>
          </a:p>
          <a:p>
            <a:r>
              <a:rPr lang="en-US" sz="2800" dirty="0"/>
              <a:t>Discounted PV –best estimate of future outflows</a:t>
            </a:r>
          </a:p>
          <a:p>
            <a:pPr marL="0" indent="0">
              <a:buNone/>
            </a:pPr>
            <a:r>
              <a:rPr lang="en-US" sz="2800" b="1" dirty="0"/>
              <a:t>Current Resources Measurement Focus –</a:t>
            </a:r>
          </a:p>
          <a:p>
            <a:r>
              <a:rPr lang="en-US" sz="2800" dirty="0"/>
              <a:t>Recognize fund liability and expenditure</a:t>
            </a:r>
          </a:p>
          <a:p>
            <a:r>
              <a:rPr lang="en-US" sz="2800" dirty="0"/>
              <a:t>To the extent the liability is expected to be liquidated with expendable available financial resources</a:t>
            </a:r>
          </a:p>
        </p:txBody>
      </p:sp>
      <p:sp>
        <p:nvSpPr>
          <p:cNvPr id="4" name="Slide Number Placeholder 3"/>
          <p:cNvSpPr>
            <a:spLocks noGrp="1"/>
          </p:cNvSpPr>
          <p:nvPr>
            <p:ph type="sldNum" sz="quarter" idx="12"/>
          </p:nvPr>
        </p:nvSpPr>
        <p:spPr/>
        <p:txBody>
          <a:bodyPr/>
          <a:lstStyle/>
          <a:p>
            <a:fld id="{10683152-FE04-45BB-B140-82E75CBAB908}" type="slidenum">
              <a:rPr lang="en-US" smtClean="0"/>
              <a:pPr/>
              <a:t>28</a:t>
            </a:fld>
            <a:endParaRPr lang="en-US" dirty="0"/>
          </a:p>
        </p:txBody>
      </p:sp>
    </p:spTree>
    <p:extLst>
      <p:ext uri="{BB962C8B-B14F-4D97-AF65-F5344CB8AC3E}">
        <p14:creationId xmlns:p14="http://schemas.microsoft.com/office/powerpoint/2010/main" val="2851370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Recognition</a:t>
            </a:r>
            <a:endParaRPr lang="en-US" sz="2700" dirty="0"/>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sz="2800" b="1" dirty="0"/>
              <a:t>Governments Issuing Guaranteed Debt – </a:t>
            </a:r>
          </a:p>
          <a:p>
            <a:r>
              <a:rPr lang="en-US" sz="2800" dirty="0"/>
              <a:t>If required to repay a guarantor, reclassify portion of previously recognized liability as liability to guarantor</a:t>
            </a:r>
          </a:p>
          <a:p>
            <a:r>
              <a:rPr lang="en-US" sz="2800" dirty="0"/>
              <a:t>If/when legally released as obligor to the guarantor, recognize as revenue</a:t>
            </a:r>
          </a:p>
          <a:p>
            <a:pPr marL="0" indent="0">
              <a:buNone/>
            </a:pPr>
            <a:endParaRPr lang="en-US" sz="2800"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29</a:t>
            </a:fld>
            <a:endParaRPr lang="en-US" dirty="0"/>
          </a:p>
        </p:txBody>
      </p:sp>
    </p:spTree>
    <p:extLst>
      <p:ext uri="{BB962C8B-B14F-4D97-AF65-F5344CB8AC3E}">
        <p14:creationId xmlns:p14="http://schemas.microsoft.com/office/powerpoint/2010/main" val="966059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33534"/>
            <a:ext cx="7772400" cy="1139254"/>
          </a:xfrm>
        </p:spPr>
        <p:txBody>
          <a:bodyPr>
            <a:noAutofit/>
          </a:bodyPr>
          <a:lstStyle/>
          <a:p>
            <a:r>
              <a:rPr lang="en-US" dirty="0" smtClean="0"/>
              <a:t>Statement No. 65</a:t>
            </a:r>
            <a:endParaRPr lang="en-US" dirty="0"/>
          </a:p>
        </p:txBody>
      </p:sp>
      <p:sp>
        <p:nvSpPr>
          <p:cNvPr id="3" name="Rectangle 2"/>
          <p:cNvSpPr/>
          <p:nvPr/>
        </p:nvSpPr>
        <p:spPr>
          <a:xfrm>
            <a:off x="974361" y="3752166"/>
            <a:ext cx="7719934" cy="2616101"/>
          </a:xfrm>
          <a:prstGeom prst="rect">
            <a:avLst/>
          </a:prstGeom>
        </p:spPr>
        <p:txBody>
          <a:bodyPr wrap="square">
            <a:spAutoFit/>
          </a:bodyPr>
          <a:lstStyle/>
          <a:p>
            <a:pPr algn="ctr"/>
            <a:r>
              <a:rPr lang="en-US" sz="3600" dirty="0" smtClean="0">
                <a:latin typeface="Century Gothic" panose="020B0502020202020204" pitchFamily="34" charset="0"/>
              </a:rPr>
              <a:t>Items Previously Reported as Assets and Liabilities</a:t>
            </a:r>
          </a:p>
          <a:p>
            <a:pPr algn="ctr"/>
            <a:endParaRPr lang="en-US" sz="3600" dirty="0">
              <a:latin typeface="Century Gothic" panose="020B0502020202020204" pitchFamily="34" charset="0"/>
            </a:endParaRPr>
          </a:p>
          <a:p>
            <a:pPr algn="ctr"/>
            <a:r>
              <a:rPr lang="en-US" sz="2800" dirty="0" smtClean="0">
                <a:effectLst>
                  <a:outerShdw blurRad="38100" dist="38100" dir="2700000" algn="tl">
                    <a:srgbClr val="000000">
                      <a:alpha val="43137"/>
                    </a:srgbClr>
                  </a:outerShdw>
                </a:effectLst>
                <a:latin typeface="Century Gothic" panose="020B0502020202020204" pitchFamily="34" charset="0"/>
              </a:rPr>
              <a:t>Effective for periods beginning after December 15, 2012 (FY14)</a:t>
            </a:r>
            <a:endParaRPr lang="en-US" sz="2800"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4065870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Disclosures</a:t>
            </a:r>
            <a:endParaRPr lang="en-US" sz="2700" dirty="0"/>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sz="2800" b="1" dirty="0"/>
              <a:t>Governments that Extend </a:t>
            </a:r>
            <a:r>
              <a:rPr lang="en-US" sz="2800" b="1" dirty="0" err="1"/>
              <a:t>Nonexchange</a:t>
            </a:r>
            <a:r>
              <a:rPr lang="en-US" sz="2800" b="1" dirty="0"/>
              <a:t> Guarantee –</a:t>
            </a:r>
          </a:p>
          <a:p>
            <a:r>
              <a:rPr lang="en-US" sz="2800" dirty="0"/>
              <a:t>Description of guarantee – legal authority, relationship, length of time, recovery arrangements</a:t>
            </a:r>
          </a:p>
          <a:p>
            <a:r>
              <a:rPr lang="en-US" sz="2800" dirty="0"/>
              <a:t>Total amount of all guarantees extended</a:t>
            </a:r>
          </a:p>
          <a:p>
            <a:r>
              <a:rPr lang="en-US" sz="2800" dirty="0"/>
              <a:t>If liability recognized or payments made: a roll-forward of balances </a:t>
            </a:r>
          </a:p>
          <a:p>
            <a:pPr marL="0" indent="0">
              <a:buNone/>
            </a:pPr>
            <a:endParaRPr lang="en-US" sz="2800"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30</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8505" y="4953000"/>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9476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Disclosures</a:t>
            </a:r>
            <a:endParaRPr lang="en-US" sz="2700" dirty="0"/>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sz="2800" b="1" dirty="0"/>
              <a:t>Governments Issuing Guaranteed Obligations </a:t>
            </a:r>
          </a:p>
          <a:p>
            <a:r>
              <a:rPr lang="en-US" sz="2800" dirty="0"/>
              <a:t>Name of guarantor</a:t>
            </a:r>
          </a:p>
          <a:p>
            <a:r>
              <a:rPr lang="en-US" sz="2800" dirty="0"/>
              <a:t>Amount of guarantee </a:t>
            </a:r>
          </a:p>
          <a:p>
            <a:r>
              <a:rPr lang="en-US" sz="2800" dirty="0"/>
              <a:t>Length of time</a:t>
            </a:r>
          </a:p>
          <a:p>
            <a:r>
              <a:rPr lang="en-US" sz="2800" dirty="0"/>
              <a:t>Amount paid by guarantor during current period and overall</a:t>
            </a:r>
          </a:p>
          <a:p>
            <a:r>
              <a:rPr lang="en-US" sz="2800" dirty="0"/>
              <a:t>Requirements to repay the entity</a:t>
            </a:r>
          </a:p>
          <a:p>
            <a:pPr marL="0" indent="0">
              <a:buNone/>
            </a:pPr>
            <a:endParaRPr lang="en-US" sz="2800"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31</a:t>
            </a:fld>
            <a:endParaRPr lang="en-US" dirty="0"/>
          </a:p>
        </p:txBody>
      </p:sp>
    </p:spTree>
    <p:extLst>
      <p:ext uri="{BB962C8B-B14F-4D97-AF65-F5344CB8AC3E}">
        <p14:creationId xmlns:p14="http://schemas.microsoft.com/office/powerpoint/2010/main" val="33465483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33534"/>
            <a:ext cx="7772400" cy="1139254"/>
          </a:xfrm>
        </p:spPr>
        <p:txBody>
          <a:bodyPr>
            <a:noAutofit/>
          </a:bodyPr>
          <a:lstStyle/>
          <a:p>
            <a:r>
              <a:rPr lang="en-US" dirty="0" smtClean="0"/>
              <a:t>Statement No. 68</a:t>
            </a:r>
            <a:endParaRPr lang="en-US" dirty="0"/>
          </a:p>
        </p:txBody>
      </p:sp>
      <p:sp>
        <p:nvSpPr>
          <p:cNvPr id="3" name="Rectangle 2"/>
          <p:cNvSpPr/>
          <p:nvPr/>
        </p:nvSpPr>
        <p:spPr>
          <a:xfrm>
            <a:off x="974361" y="3752166"/>
            <a:ext cx="7719934" cy="2308324"/>
          </a:xfrm>
          <a:prstGeom prst="rect">
            <a:avLst/>
          </a:prstGeom>
        </p:spPr>
        <p:txBody>
          <a:bodyPr wrap="square">
            <a:spAutoFit/>
          </a:bodyPr>
          <a:lstStyle/>
          <a:p>
            <a:pPr algn="ctr"/>
            <a:r>
              <a:rPr lang="en-US" sz="3600" dirty="0" smtClean="0">
                <a:latin typeface="Century Gothic" panose="020B0502020202020204" pitchFamily="34" charset="0"/>
              </a:rPr>
              <a:t>Accounting and Financial Reporting for Pension Plans – an amendment of GASB Statement No. 25</a:t>
            </a:r>
            <a:endParaRPr lang="en-US" sz="3600" dirty="0">
              <a:latin typeface="Century Gothic" panose="020B0502020202020204" pitchFamily="34" charset="0"/>
            </a:endParaRPr>
          </a:p>
        </p:txBody>
      </p:sp>
    </p:spTree>
    <p:extLst>
      <p:ext uri="{BB962C8B-B14F-4D97-AF65-F5344CB8AC3E}">
        <p14:creationId xmlns:p14="http://schemas.microsoft.com/office/powerpoint/2010/main" val="32959194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Summary</a:t>
            </a:r>
            <a:endParaRPr lang="en-US" sz="2700" dirty="0"/>
          </a:p>
        </p:txBody>
      </p:sp>
      <p:sp>
        <p:nvSpPr>
          <p:cNvPr id="3" name="Content Placeholder 2"/>
          <p:cNvSpPr>
            <a:spLocks noGrp="1"/>
          </p:cNvSpPr>
          <p:nvPr>
            <p:ph idx="1"/>
          </p:nvPr>
        </p:nvSpPr>
        <p:spPr>
          <a:xfrm>
            <a:off x="457200" y="1600200"/>
            <a:ext cx="8229600" cy="4876800"/>
          </a:xfrm>
        </p:spPr>
        <p:txBody>
          <a:bodyPr>
            <a:normAutofit fontScale="92500"/>
          </a:bodyPr>
          <a:lstStyle/>
          <a:p>
            <a:r>
              <a:rPr lang="en-US" dirty="0"/>
              <a:t>Statement </a:t>
            </a:r>
            <a:r>
              <a:rPr lang="en-US" dirty="0" smtClean="0"/>
              <a:t>No. 68 </a:t>
            </a:r>
            <a:r>
              <a:rPr lang="en-US" dirty="0"/>
              <a:t>replaces Statements 27 &amp; 50 as they relate to governments that provide pensions primarily through plans administered as trusts.</a:t>
            </a:r>
          </a:p>
          <a:p>
            <a:r>
              <a:rPr lang="en-US" dirty="0"/>
              <a:t>It requires governments that provide defined benefit pensions to recognize their long-term obligation for the pension benefit as a liability for the first time</a:t>
            </a:r>
          </a:p>
          <a:p>
            <a:r>
              <a:rPr lang="en-US" dirty="0"/>
              <a:t>“Divorces” funding and reporting for pensions</a:t>
            </a:r>
          </a:p>
        </p:txBody>
      </p:sp>
      <p:sp>
        <p:nvSpPr>
          <p:cNvPr id="4" name="Slide Number Placeholder 3"/>
          <p:cNvSpPr>
            <a:spLocks noGrp="1"/>
          </p:cNvSpPr>
          <p:nvPr>
            <p:ph type="sldNum" sz="quarter" idx="12"/>
          </p:nvPr>
        </p:nvSpPr>
        <p:spPr/>
        <p:txBody>
          <a:bodyPr/>
          <a:lstStyle/>
          <a:p>
            <a:fld id="{10683152-FE04-45BB-B140-82E75CBAB908}" type="slidenum">
              <a:rPr lang="en-US" smtClean="0"/>
              <a:pPr/>
              <a:t>33</a:t>
            </a:fld>
            <a:endParaRPr lang="en-US" dirty="0"/>
          </a:p>
        </p:txBody>
      </p:sp>
    </p:spTree>
    <p:extLst>
      <p:ext uri="{BB962C8B-B14F-4D97-AF65-F5344CB8AC3E}">
        <p14:creationId xmlns:p14="http://schemas.microsoft.com/office/powerpoint/2010/main" val="30291513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Purpose</a:t>
            </a:r>
            <a:endParaRPr lang="en-US" sz="2700"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a:t>Statement </a:t>
            </a:r>
            <a:r>
              <a:rPr lang="en-US" dirty="0" smtClean="0"/>
              <a:t>No. 68 </a:t>
            </a:r>
            <a:r>
              <a:rPr lang="en-US" dirty="0"/>
              <a:t>also requires more comprehensive and comparable measurement of the annual costs of pension benefits</a:t>
            </a:r>
          </a:p>
          <a:p>
            <a:r>
              <a:rPr lang="en-US" dirty="0"/>
              <a:t>The Statement enhances accountability and transparency through revised and new footnote disclosures and RSI</a:t>
            </a:r>
          </a:p>
        </p:txBody>
      </p:sp>
      <p:sp>
        <p:nvSpPr>
          <p:cNvPr id="4" name="Slide Number Placeholder 3"/>
          <p:cNvSpPr>
            <a:spLocks noGrp="1"/>
          </p:cNvSpPr>
          <p:nvPr>
            <p:ph type="sldNum" sz="quarter" idx="12"/>
          </p:nvPr>
        </p:nvSpPr>
        <p:spPr/>
        <p:txBody>
          <a:bodyPr/>
          <a:lstStyle/>
          <a:p>
            <a:fld id="{10683152-FE04-45BB-B140-82E75CBAB908}" type="slidenum">
              <a:rPr lang="en-US" smtClean="0"/>
              <a:pPr/>
              <a:t>34</a:t>
            </a:fld>
            <a:endParaRPr lang="en-US" dirty="0"/>
          </a:p>
        </p:txBody>
      </p:sp>
    </p:spTree>
    <p:extLst>
      <p:ext uri="{BB962C8B-B14F-4D97-AF65-F5344CB8AC3E}">
        <p14:creationId xmlns:p14="http://schemas.microsoft.com/office/powerpoint/2010/main" val="27602425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Net Pension Liability</a:t>
            </a:r>
            <a:endParaRPr lang="en-US" sz="2700"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pPr marL="0" indent="0">
              <a:buNone/>
            </a:pPr>
            <a:r>
              <a:rPr lang="en-US" dirty="0"/>
              <a:t>Requires governments to report </a:t>
            </a:r>
            <a:r>
              <a:rPr lang="en-US" b="1" dirty="0"/>
              <a:t>Net Pension Liability </a:t>
            </a:r>
            <a:r>
              <a:rPr lang="en-US" dirty="0"/>
              <a:t>as of a </a:t>
            </a:r>
            <a:r>
              <a:rPr lang="en-US" b="1" dirty="0"/>
              <a:t>Measurement Date</a:t>
            </a:r>
          </a:p>
          <a:p>
            <a:pPr marL="0" indent="0">
              <a:buNone/>
            </a:pPr>
            <a:endParaRPr lang="en-US" dirty="0"/>
          </a:p>
          <a:p>
            <a:pPr marL="0" indent="0">
              <a:buNone/>
            </a:pPr>
            <a:r>
              <a:rPr lang="en-US" b="1" dirty="0"/>
              <a:t>Total pension liability</a:t>
            </a:r>
          </a:p>
          <a:p>
            <a:pPr marL="0" indent="0">
              <a:buNone/>
            </a:pPr>
            <a:r>
              <a:rPr lang="en-US" dirty="0"/>
              <a:t>– Assets set aside in a trust and </a:t>
            </a:r>
            <a:r>
              <a:rPr lang="en-US" u="sng" dirty="0"/>
              <a:t>restricted to paying benefits to employees, retirees and their beneficiaries                                                                   </a:t>
            </a:r>
          </a:p>
          <a:p>
            <a:pPr marL="0" indent="0">
              <a:buNone/>
            </a:pPr>
            <a:r>
              <a:rPr lang="en-US" dirty="0"/>
              <a:t>=Net Pension Liability</a:t>
            </a:r>
          </a:p>
          <a:p>
            <a:pPr marL="0" indent="0">
              <a:buNone/>
            </a:pPr>
            <a:endParaRPr lang="en-US" dirty="0"/>
          </a:p>
          <a:p>
            <a:pPr marL="0" indent="0">
              <a:buNone/>
            </a:pPr>
            <a:r>
              <a:rPr lang="en-US" b="1" dirty="0"/>
              <a:t>Total Pension Liability </a:t>
            </a:r>
            <a:r>
              <a:rPr lang="en-US" dirty="0"/>
              <a:t>is the actuarial present value of projected benefit payments</a:t>
            </a:r>
          </a:p>
        </p:txBody>
      </p:sp>
      <p:sp>
        <p:nvSpPr>
          <p:cNvPr id="4" name="Slide Number Placeholder 3"/>
          <p:cNvSpPr>
            <a:spLocks noGrp="1"/>
          </p:cNvSpPr>
          <p:nvPr>
            <p:ph type="sldNum" sz="quarter" idx="12"/>
          </p:nvPr>
        </p:nvSpPr>
        <p:spPr/>
        <p:txBody>
          <a:bodyPr/>
          <a:lstStyle/>
          <a:p>
            <a:fld id="{10683152-FE04-45BB-B140-82E75CBAB908}" type="slidenum">
              <a:rPr lang="en-US" smtClean="0"/>
              <a:pPr/>
              <a:t>35</a:t>
            </a:fld>
            <a:endParaRPr lang="en-US" dirty="0"/>
          </a:p>
        </p:txBody>
      </p:sp>
    </p:spTree>
    <p:extLst>
      <p:ext uri="{BB962C8B-B14F-4D97-AF65-F5344CB8AC3E}">
        <p14:creationId xmlns:p14="http://schemas.microsoft.com/office/powerpoint/2010/main" val="26300080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Defined Benefit Pension Plans</a:t>
            </a:r>
            <a:endParaRPr lang="en-US" sz="2700" dirty="0"/>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sz="2800" dirty="0"/>
              <a:t>Requires immediate recognition of the following pension expenses:</a:t>
            </a:r>
          </a:p>
          <a:p>
            <a:r>
              <a:rPr lang="en-US" sz="2800" dirty="0"/>
              <a:t>Annual service cost and interest on pension liability</a:t>
            </a:r>
          </a:p>
          <a:p>
            <a:r>
              <a:rPr lang="en-US" sz="2800" dirty="0"/>
              <a:t>Effect of changes in benefit terms on the net pension </a:t>
            </a:r>
            <a:r>
              <a:rPr lang="en-US" sz="2800" dirty="0" smtClean="0"/>
              <a:t>liability</a:t>
            </a:r>
          </a:p>
          <a:p>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36</a:t>
            </a:fld>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413" y="4463581"/>
            <a:ext cx="2476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47514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Defined Benefit Pension Plans</a:t>
            </a:r>
            <a:endParaRPr lang="en-US" sz="2700" dirty="0"/>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sz="2800" dirty="0"/>
              <a:t>Other components of pension expense will be recognized </a:t>
            </a:r>
            <a:r>
              <a:rPr lang="en-US" sz="2800" u="sng" dirty="0"/>
              <a:t>over a closed period </a:t>
            </a:r>
            <a:r>
              <a:rPr lang="en-US" sz="2800" dirty="0"/>
              <a:t>including:</a:t>
            </a:r>
          </a:p>
          <a:p>
            <a:pPr>
              <a:buFont typeface="Wingdings" panose="05000000000000000000" pitchFamily="2" charset="2"/>
              <a:buChar char="§"/>
            </a:pPr>
            <a:r>
              <a:rPr lang="en-US" sz="2800" dirty="0"/>
              <a:t>Changes in economic and demographic assumptions</a:t>
            </a:r>
          </a:p>
          <a:p>
            <a:pPr>
              <a:buFont typeface="Wingdings" panose="05000000000000000000" pitchFamily="2" charset="2"/>
              <a:buChar char="§"/>
            </a:pPr>
            <a:r>
              <a:rPr lang="en-US" sz="2800" dirty="0"/>
              <a:t>Differences between those assumptions and actual</a:t>
            </a:r>
          </a:p>
          <a:p>
            <a:pPr>
              <a:buFont typeface="Wingdings" panose="05000000000000000000" pitchFamily="2" charset="2"/>
              <a:buChar char="§"/>
            </a:pPr>
            <a:r>
              <a:rPr lang="en-US" sz="2800" dirty="0"/>
              <a:t>Effects of differences between expected and actual investment returns will be amortized over a closed 5-year period</a:t>
            </a:r>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37</a:t>
            </a:fld>
            <a:endParaRPr lang="en-US" dirty="0"/>
          </a:p>
        </p:txBody>
      </p:sp>
    </p:spTree>
    <p:extLst>
      <p:ext uri="{BB962C8B-B14F-4D97-AF65-F5344CB8AC3E}">
        <p14:creationId xmlns:p14="http://schemas.microsoft.com/office/powerpoint/2010/main" val="33052622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Defined Benefit Pension Plans</a:t>
            </a:r>
            <a:endParaRPr lang="en-US" sz="2700" dirty="0"/>
          </a:p>
        </p:txBody>
      </p:sp>
      <p:sp>
        <p:nvSpPr>
          <p:cNvPr id="3" name="Content Placeholder 2"/>
          <p:cNvSpPr>
            <a:spLocks noGrp="1"/>
          </p:cNvSpPr>
          <p:nvPr>
            <p:ph idx="1"/>
          </p:nvPr>
        </p:nvSpPr>
        <p:spPr>
          <a:xfrm>
            <a:off x="457200" y="1600200"/>
            <a:ext cx="8229600" cy="4876800"/>
          </a:xfrm>
        </p:spPr>
        <p:txBody>
          <a:bodyPr>
            <a:normAutofit/>
          </a:bodyPr>
          <a:lstStyle/>
          <a:p>
            <a:r>
              <a:rPr lang="en-US" b="1" dirty="0"/>
              <a:t>Key changes </a:t>
            </a:r>
            <a:r>
              <a:rPr lang="en-US" dirty="0"/>
              <a:t>to treatment of defined benefit pension plans by government employers:</a:t>
            </a:r>
          </a:p>
          <a:p>
            <a:pPr lvl="1"/>
            <a:r>
              <a:rPr lang="en-US" dirty="0"/>
              <a:t>Projections of benefit payments</a:t>
            </a:r>
          </a:p>
          <a:p>
            <a:pPr lvl="1"/>
            <a:r>
              <a:rPr lang="en-US" dirty="0"/>
              <a:t>Discount rate</a:t>
            </a:r>
          </a:p>
          <a:p>
            <a:pPr lvl="1"/>
            <a:r>
              <a:rPr lang="en-US" dirty="0"/>
              <a:t>Attribution method</a:t>
            </a:r>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38</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8773" y="4139784"/>
            <a:ext cx="2514600" cy="1974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06787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Defined Benefit Pension Plans</a:t>
            </a:r>
            <a:endParaRPr lang="en-US" sz="2700" dirty="0"/>
          </a:p>
        </p:txBody>
      </p:sp>
      <p:sp>
        <p:nvSpPr>
          <p:cNvPr id="3" name="Content Placeholder 2"/>
          <p:cNvSpPr>
            <a:spLocks noGrp="1"/>
          </p:cNvSpPr>
          <p:nvPr>
            <p:ph idx="1"/>
          </p:nvPr>
        </p:nvSpPr>
        <p:spPr>
          <a:xfrm>
            <a:off x="457200" y="1600200"/>
            <a:ext cx="8229600" cy="4876800"/>
          </a:xfrm>
        </p:spPr>
        <p:txBody>
          <a:bodyPr>
            <a:normAutofit lnSpcReduction="10000"/>
          </a:bodyPr>
          <a:lstStyle/>
          <a:p>
            <a:pPr marL="0" indent="0">
              <a:buNone/>
            </a:pPr>
            <a:r>
              <a:rPr lang="en-US" u="sng" dirty="0"/>
              <a:t>Projection of Benefit Payments</a:t>
            </a:r>
          </a:p>
          <a:p>
            <a:r>
              <a:rPr lang="en-US" dirty="0"/>
              <a:t>Based on then-existing benefit terms and incorporate projected salary changes and service credits and projected automatic postemployment benefit changes including automatic </a:t>
            </a:r>
            <a:r>
              <a:rPr lang="en-US" dirty="0" smtClean="0"/>
              <a:t>COLAs</a:t>
            </a:r>
            <a:endParaRPr lang="en-US" dirty="0"/>
          </a:p>
          <a:p>
            <a:r>
              <a:rPr lang="en-US" dirty="0"/>
              <a:t>New – will also include ad-hoc postemployment benefit changes, if considered substantively </a:t>
            </a:r>
            <a:r>
              <a:rPr lang="en-US" dirty="0" smtClean="0"/>
              <a:t>automatic</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39</a:t>
            </a:fld>
            <a:endParaRPr lang="en-US" dirty="0"/>
          </a:p>
        </p:txBody>
      </p:sp>
    </p:spTree>
    <p:extLst>
      <p:ext uri="{BB962C8B-B14F-4D97-AF65-F5344CB8AC3E}">
        <p14:creationId xmlns:p14="http://schemas.microsoft.com/office/powerpoint/2010/main" val="1514018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Purpose</a:t>
            </a:r>
            <a:endParaRPr lang="en-US" sz="2700" dirty="0"/>
          </a:p>
        </p:txBody>
      </p:sp>
      <p:sp>
        <p:nvSpPr>
          <p:cNvPr id="3" name="Content Placeholder 2"/>
          <p:cNvSpPr>
            <a:spLocks noGrp="1"/>
          </p:cNvSpPr>
          <p:nvPr>
            <p:ph idx="1"/>
          </p:nvPr>
        </p:nvSpPr>
        <p:spPr>
          <a:xfrm>
            <a:off x="457200" y="1600200"/>
            <a:ext cx="8229600" cy="4876800"/>
          </a:xfrm>
        </p:spPr>
        <p:txBody>
          <a:bodyPr>
            <a:normAutofit lnSpcReduction="10000"/>
          </a:bodyPr>
          <a:lstStyle/>
          <a:p>
            <a:pPr marL="0" indent="0">
              <a:buNone/>
            </a:pPr>
            <a:r>
              <a:rPr lang="en-US" b="1" dirty="0"/>
              <a:t>Statement No. 65 </a:t>
            </a:r>
          </a:p>
          <a:p>
            <a:pPr marL="0" indent="0">
              <a:buNone/>
            </a:pPr>
            <a:endParaRPr lang="en-US" sz="600" dirty="0"/>
          </a:p>
          <a:p>
            <a:pPr marL="685800" indent="0" algn="just">
              <a:buNone/>
            </a:pPr>
            <a:r>
              <a:rPr lang="en-US" dirty="0"/>
              <a:t>Establishes standards that reclassify, as deferred outflows of resources or deferred inflows of resources, certain items that were previously reported as assets and liabilities and recognizes, as outflows or inflows of resources, certain items that were previously reported as assets and liabilities.</a:t>
            </a:r>
          </a:p>
        </p:txBody>
      </p:sp>
      <p:sp>
        <p:nvSpPr>
          <p:cNvPr id="4" name="Slide Number Placeholder 3"/>
          <p:cNvSpPr>
            <a:spLocks noGrp="1"/>
          </p:cNvSpPr>
          <p:nvPr>
            <p:ph type="sldNum" sz="quarter" idx="12"/>
          </p:nvPr>
        </p:nvSpPr>
        <p:spPr/>
        <p:txBody>
          <a:bodyPr/>
          <a:lstStyle/>
          <a:p>
            <a:fld id="{10683152-FE04-45BB-B140-82E75CBAB908}" type="slidenum">
              <a:rPr lang="en-US" smtClean="0"/>
              <a:pPr/>
              <a:t>4</a:t>
            </a:fld>
            <a:endParaRPr lang="en-US" dirty="0"/>
          </a:p>
        </p:txBody>
      </p:sp>
    </p:spTree>
    <p:extLst>
      <p:ext uri="{BB962C8B-B14F-4D97-AF65-F5344CB8AC3E}">
        <p14:creationId xmlns:p14="http://schemas.microsoft.com/office/powerpoint/2010/main" val="39737136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Defined Benefit Pension Plans</a:t>
            </a:r>
            <a:endParaRPr lang="en-US" sz="2700" dirty="0"/>
          </a:p>
        </p:txBody>
      </p:sp>
      <p:sp>
        <p:nvSpPr>
          <p:cNvPr id="3" name="Content Placeholder 2"/>
          <p:cNvSpPr>
            <a:spLocks noGrp="1"/>
          </p:cNvSpPr>
          <p:nvPr>
            <p:ph idx="1"/>
          </p:nvPr>
        </p:nvSpPr>
        <p:spPr>
          <a:xfrm>
            <a:off x="457200" y="1600200"/>
            <a:ext cx="8229600" cy="4876800"/>
          </a:xfrm>
        </p:spPr>
        <p:txBody>
          <a:bodyPr>
            <a:normAutofit fontScale="92500"/>
          </a:bodyPr>
          <a:lstStyle/>
          <a:p>
            <a:pPr marL="0" indent="0">
              <a:buNone/>
            </a:pPr>
            <a:r>
              <a:rPr lang="en-US" u="sng" dirty="0"/>
              <a:t>Discount Rate</a:t>
            </a:r>
          </a:p>
          <a:p>
            <a:r>
              <a:rPr lang="en-US" dirty="0"/>
              <a:t>Based on a single rate that reflects:</a:t>
            </a:r>
          </a:p>
          <a:p>
            <a:pPr lvl="1"/>
            <a:r>
              <a:rPr lang="en-US" dirty="0"/>
              <a:t>Long-term expected ROR as long as the plan net position is projected under specific conditions to be sufficient to pay pensions of current employees and retirees and plan assets are expected to be invested using a strategy to achieve these results</a:t>
            </a:r>
          </a:p>
          <a:p>
            <a:pPr lvl="1"/>
            <a:r>
              <a:rPr lang="en-US" dirty="0"/>
              <a:t>Yield or index rate on tax-exempt 20-yr, AA-or-higher rated muni bonds to the extent that the conditions for use on LT ROR are not met</a:t>
            </a:r>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40</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6861" y="1439056"/>
            <a:ext cx="1485982" cy="1117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57120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Defined Benefit Pension Plans</a:t>
            </a:r>
            <a:endParaRPr lang="en-US" sz="2700" dirty="0"/>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u="sng" dirty="0"/>
              <a:t>Attribution Method</a:t>
            </a:r>
          </a:p>
          <a:p>
            <a:r>
              <a:rPr lang="en-US" dirty="0"/>
              <a:t>Governments will use a single actuarial cost allocation method (entry age) with each period’s service cost determined as a level percentage of pay</a:t>
            </a:r>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41</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196" y="4285884"/>
            <a:ext cx="3057525" cy="1979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01123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Defined Benefit Pension Plans</a:t>
            </a:r>
            <a:endParaRPr lang="en-US" sz="2700"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lvl="1">
              <a:buFont typeface="Arial" panose="020B0604020202020204" pitchFamily="34" charset="0"/>
              <a:buChar char="•"/>
            </a:pPr>
            <a:r>
              <a:rPr lang="en-US" sz="3200" u="sng" dirty="0"/>
              <a:t>Cost-sharing plan</a:t>
            </a:r>
            <a:r>
              <a:rPr lang="en-US" sz="3200" dirty="0"/>
              <a:t> – i.e. TRS – all assets and liabilities are pooled – assets can be used to pay benefits of any employee of any employer</a:t>
            </a:r>
            <a:endParaRPr lang="en-US" sz="3200" i="1" dirty="0"/>
          </a:p>
          <a:p>
            <a:pPr lvl="1">
              <a:buFont typeface="Arial" panose="020B0604020202020204" pitchFamily="34" charset="0"/>
              <a:buChar char="•"/>
            </a:pPr>
            <a:r>
              <a:rPr lang="en-US" sz="3200" u="sng" dirty="0"/>
              <a:t>Agent multiple-employer plan </a:t>
            </a:r>
            <a:r>
              <a:rPr lang="en-US" sz="3200" dirty="0"/>
              <a:t>– i.e. TMRS – assets are pooled for investment purposes, but separate accounts are maintained for each employer </a:t>
            </a:r>
          </a:p>
          <a:p>
            <a:pPr lvl="1">
              <a:buFont typeface="Arial" panose="020B0604020202020204" pitchFamily="34" charset="0"/>
              <a:buChar char="•"/>
            </a:pPr>
            <a:r>
              <a:rPr lang="en-US" sz="3200" u="sng" dirty="0"/>
              <a:t>Single-employer pension plan </a:t>
            </a:r>
            <a:r>
              <a:rPr lang="en-US" sz="3200" dirty="0"/>
              <a:t>– provides pensions to employees of one employer</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42</a:t>
            </a:fld>
            <a:endParaRPr lang="en-US" dirty="0"/>
          </a:p>
        </p:txBody>
      </p:sp>
    </p:spTree>
    <p:extLst>
      <p:ext uri="{BB962C8B-B14F-4D97-AF65-F5344CB8AC3E}">
        <p14:creationId xmlns:p14="http://schemas.microsoft.com/office/powerpoint/2010/main" val="29110765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Cost Sharing Employers</a:t>
            </a:r>
            <a:endParaRPr lang="en-US" sz="2700"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lvl="1">
              <a:buFont typeface="Arial" panose="020B0604020202020204" pitchFamily="34" charset="0"/>
              <a:buChar char="•"/>
            </a:pPr>
            <a:r>
              <a:rPr lang="en-US" sz="3200" dirty="0"/>
              <a:t>Recognize proportionate share of collective NPL (net pension liability) as of </a:t>
            </a:r>
            <a:r>
              <a:rPr lang="en-US" sz="3200" i="1" dirty="0"/>
              <a:t>measurement date</a:t>
            </a:r>
          </a:p>
          <a:p>
            <a:pPr lvl="1">
              <a:buFont typeface="Arial" panose="020B0604020202020204" pitchFamily="34" charset="0"/>
              <a:buChar char="•"/>
            </a:pPr>
            <a:r>
              <a:rPr lang="en-US" sz="3200" dirty="0"/>
              <a:t>Recognize proportion of collective plan expense and deferred outflows/inflows </a:t>
            </a:r>
          </a:p>
          <a:p>
            <a:pPr lvl="1">
              <a:buFont typeface="Arial" panose="020B0604020202020204" pitchFamily="34" charset="0"/>
              <a:buChar char="•"/>
            </a:pPr>
            <a:r>
              <a:rPr lang="en-US" sz="3200" dirty="0"/>
              <a:t>Recognize over average expected remaining service for: </a:t>
            </a:r>
          </a:p>
          <a:p>
            <a:pPr lvl="2"/>
            <a:r>
              <a:rPr lang="en-US" sz="2800" dirty="0"/>
              <a:t>Change in proportionate share </a:t>
            </a:r>
          </a:p>
          <a:p>
            <a:pPr lvl="2"/>
            <a:r>
              <a:rPr lang="en-US" sz="2800" dirty="0"/>
              <a:t>Difference between employer’s contributions and proportionate share of all contributions </a:t>
            </a:r>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43</a:t>
            </a:fld>
            <a:endParaRPr lang="en-US" dirty="0"/>
          </a:p>
        </p:txBody>
      </p:sp>
    </p:spTree>
    <p:extLst>
      <p:ext uri="{BB962C8B-B14F-4D97-AF65-F5344CB8AC3E}">
        <p14:creationId xmlns:p14="http://schemas.microsoft.com/office/powerpoint/2010/main" val="11045818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Special Funding Situations</a:t>
            </a:r>
            <a:endParaRPr lang="en-US" sz="2700" dirty="0"/>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dirty="0"/>
              <a:t>A </a:t>
            </a:r>
            <a:r>
              <a:rPr lang="en-US" b="1" dirty="0"/>
              <a:t>special funding situation</a:t>
            </a:r>
            <a:r>
              <a:rPr lang="en-US" dirty="0"/>
              <a:t> exists if a “</a:t>
            </a:r>
            <a:r>
              <a:rPr lang="en-US" dirty="0" err="1"/>
              <a:t>nonemployer</a:t>
            </a:r>
            <a:r>
              <a:rPr lang="en-US" dirty="0"/>
              <a:t> contributing entity” is legally responsible for making contributions directly to a pension plan on behalf of a government, </a:t>
            </a:r>
            <a:r>
              <a:rPr lang="en-US" b="1" dirty="0"/>
              <a:t>and</a:t>
            </a:r>
            <a:r>
              <a:rPr lang="en-US" dirty="0"/>
              <a:t> one or both of the following are true:</a:t>
            </a:r>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44</a:t>
            </a:fld>
            <a:endParaRPr lang="en-US" dirty="0"/>
          </a:p>
        </p:txBody>
      </p:sp>
    </p:spTree>
    <p:extLst>
      <p:ext uri="{BB962C8B-B14F-4D97-AF65-F5344CB8AC3E}">
        <p14:creationId xmlns:p14="http://schemas.microsoft.com/office/powerpoint/2010/main" val="13717326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Special Funding Situations</a:t>
            </a:r>
            <a:br>
              <a:rPr lang="en-US" sz="2800" dirty="0" smtClean="0"/>
            </a:br>
            <a:r>
              <a:rPr lang="en-US" sz="2800" dirty="0" smtClean="0"/>
              <a:t>(</a:t>
            </a:r>
            <a:r>
              <a:rPr lang="en-US" sz="2800" dirty="0" err="1" smtClean="0"/>
              <a:t>Con’t</a:t>
            </a:r>
            <a:r>
              <a:rPr lang="en-US" sz="2800" dirty="0" smtClean="0"/>
              <a:t>)</a:t>
            </a:r>
            <a:endParaRPr lang="en-US" sz="2700" dirty="0"/>
          </a:p>
        </p:txBody>
      </p:sp>
      <p:sp>
        <p:nvSpPr>
          <p:cNvPr id="3" name="Content Placeholder 2"/>
          <p:cNvSpPr>
            <a:spLocks noGrp="1"/>
          </p:cNvSpPr>
          <p:nvPr>
            <p:ph idx="1"/>
          </p:nvPr>
        </p:nvSpPr>
        <p:spPr>
          <a:xfrm>
            <a:off x="457200" y="1600200"/>
            <a:ext cx="8229600" cy="4876800"/>
          </a:xfrm>
        </p:spPr>
        <p:txBody>
          <a:bodyPr>
            <a:normAutofit lnSpcReduction="10000"/>
          </a:bodyPr>
          <a:lstStyle/>
          <a:p>
            <a:pPr marL="514350" indent="-514350">
              <a:buFont typeface="+mj-lt"/>
              <a:buAutoNum type="arabicPeriod"/>
            </a:pPr>
            <a:r>
              <a:rPr lang="en-US" dirty="0"/>
              <a:t>The amount the </a:t>
            </a:r>
            <a:r>
              <a:rPr lang="en-US" dirty="0" err="1"/>
              <a:t>nonemployer</a:t>
            </a:r>
            <a:r>
              <a:rPr lang="en-US" dirty="0"/>
              <a:t> contributing entity is required to contribute is not based on events or circumstances unrelated to pensions (such as contributing a percentage of a specific revenue source) – i.e. State (ISD’s)</a:t>
            </a:r>
          </a:p>
          <a:p>
            <a:pPr marL="514350" indent="-514350">
              <a:buFont typeface="+mj-lt"/>
              <a:buAutoNum type="arabicPeriod"/>
            </a:pPr>
            <a:r>
              <a:rPr lang="en-US" dirty="0"/>
              <a:t>The </a:t>
            </a:r>
            <a:r>
              <a:rPr lang="en-US" dirty="0" err="1"/>
              <a:t>nonemployer</a:t>
            </a:r>
            <a:r>
              <a:rPr lang="en-US" dirty="0"/>
              <a:t> contributing entity is the only entity legally required to contribute to the plan</a:t>
            </a:r>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45</a:t>
            </a:fld>
            <a:endParaRPr lang="en-US" dirty="0"/>
          </a:p>
        </p:txBody>
      </p:sp>
    </p:spTree>
    <p:extLst>
      <p:ext uri="{BB962C8B-B14F-4D97-AF65-F5344CB8AC3E}">
        <p14:creationId xmlns:p14="http://schemas.microsoft.com/office/powerpoint/2010/main" val="41786320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TRS</a:t>
            </a:r>
            <a:endParaRPr lang="en-US" sz="2700"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r>
              <a:rPr lang="en-US" dirty="0"/>
              <a:t>State will record liability that represents approximately 70-80% of the System’s liability – based on </a:t>
            </a:r>
            <a:r>
              <a:rPr lang="en-US" dirty="0" err="1"/>
              <a:t>nonemployer</a:t>
            </a:r>
            <a:r>
              <a:rPr lang="en-US" dirty="0"/>
              <a:t> (for Districts) and employer (for University, </a:t>
            </a:r>
            <a:r>
              <a:rPr lang="en-US" dirty="0" err="1"/>
              <a:t>etc</a:t>
            </a:r>
            <a:r>
              <a:rPr lang="en-US" dirty="0"/>
              <a:t>) contributions</a:t>
            </a:r>
          </a:p>
          <a:p>
            <a:r>
              <a:rPr lang="en-US" dirty="0"/>
              <a:t>Remaining liability will be allocated based on amounts paid in by Districts (employers) as a percentage of overall contributions</a:t>
            </a:r>
          </a:p>
          <a:p>
            <a:r>
              <a:rPr lang="en-US" dirty="0"/>
              <a:t>State Auditor’s office will audit allocation / census data as well as the System’s financial statements</a:t>
            </a:r>
          </a:p>
          <a:p>
            <a:r>
              <a:rPr lang="en-US" dirty="0"/>
              <a:t>Updated information will be posted on its </a:t>
            </a:r>
            <a:r>
              <a:rPr lang="en-US" dirty="0" smtClean="0"/>
              <a:t>website </a:t>
            </a:r>
            <a:r>
              <a:rPr lang="en-US" dirty="0"/>
              <a:t>(http://www.trs.state.tx.us/)</a:t>
            </a:r>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46</a:t>
            </a:fld>
            <a:endParaRPr lang="en-US" dirty="0"/>
          </a:p>
        </p:txBody>
      </p:sp>
    </p:spTree>
    <p:extLst>
      <p:ext uri="{BB962C8B-B14F-4D97-AF65-F5344CB8AC3E}">
        <p14:creationId xmlns:p14="http://schemas.microsoft.com/office/powerpoint/2010/main" val="3507174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TRS</a:t>
            </a:r>
            <a:endParaRPr lang="en-US" sz="2700" dirty="0"/>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dirty="0"/>
              <a:t>Annual information to be provided to ISDs will include:</a:t>
            </a:r>
          </a:p>
          <a:p>
            <a:r>
              <a:rPr lang="en-US" dirty="0"/>
              <a:t>Allocation percentage ( 7 decimals!)</a:t>
            </a:r>
          </a:p>
          <a:p>
            <a:r>
              <a:rPr lang="en-US" dirty="0"/>
              <a:t>Amounts of TRS’ liability, pension expense, deferred inflows/outflows</a:t>
            </a:r>
          </a:p>
          <a:p>
            <a:r>
              <a:rPr lang="en-US" dirty="0"/>
              <a:t>Necessary disclosure information on the System</a:t>
            </a:r>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47</a:t>
            </a:fld>
            <a:endParaRPr lang="en-US" dirty="0"/>
          </a:p>
        </p:txBody>
      </p:sp>
    </p:spTree>
    <p:extLst>
      <p:ext uri="{BB962C8B-B14F-4D97-AF65-F5344CB8AC3E}">
        <p14:creationId xmlns:p14="http://schemas.microsoft.com/office/powerpoint/2010/main" val="22906649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TRS</a:t>
            </a:r>
            <a:endParaRPr lang="en-US" sz="2700" dirty="0"/>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dirty="0"/>
              <a:t>TRS encourages:</a:t>
            </a:r>
          </a:p>
          <a:p>
            <a:r>
              <a:rPr lang="en-US" dirty="0"/>
              <a:t>Districts to ensure monthly reporting is done timely (by the cutoff of September 6</a:t>
            </a:r>
            <a:r>
              <a:rPr lang="en-US" baseline="30000" dirty="0"/>
              <a:t>th</a:t>
            </a:r>
            <a:r>
              <a:rPr lang="en-US" dirty="0"/>
              <a:t> for the month of August) to avoid estimates being made by TRS </a:t>
            </a:r>
          </a:p>
          <a:p>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48</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167" y="4267200"/>
            <a:ext cx="33337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00211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Single and Agent Employers</a:t>
            </a:r>
            <a:endParaRPr lang="en-US" sz="2700" dirty="0"/>
          </a:p>
        </p:txBody>
      </p:sp>
      <p:sp>
        <p:nvSpPr>
          <p:cNvPr id="3" name="Content Placeholder 2"/>
          <p:cNvSpPr>
            <a:spLocks noGrp="1"/>
          </p:cNvSpPr>
          <p:nvPr>
            <p:ph idx="1"/>
          </p:nvPr>
        </p:nvSpPr>
        <p:spPr>
          <a:xfrm>
            <a:off x="457200" y="1600200"/>
            <a:ext cx="8229600" cy="4876800"/>
          </a:xfrm>
        </p:spPr>
        <p:txBody>
          <a:bodyPr>
            <a:normAutofit/>
          </a:bodyPr>
          <a:lstStyle/>
          <a:p>
            <a:pPr lvl="1">
              <a:buFont typeface="Arial" panose="020B0604020202020204" pitchFamily="34" charset="0"/>
              <a:buChar char="•"/>
            </a:pPr>
            <a:r>
              <a:rPr lang="en-US" sz="3200" dirty="0"/>
              <a:t>Recognize liability for NPL (net pension liability) as of </a:t>
            </a:r>
            <a:r>
              <a:rPr lang="en-US" sz="3200" i="1" dirty="0"/>
              <a:t>measurement date (more about this later…)</a:t>
            </a:r>
          </a:p>
          <a:p>
            <a:pPr lvl="1">
              <a:buFont typeface="Arial" panose="020B0604020202020204" pitchFamily="34" charset="0"/>
              <a:buChar char="•"/>
            </a:pPr>
            <a:r>
              <a:rPr lang="en-US" sz="3200" dirty="0"/>
              <a:t>Recognize pension expense and deferred outflows/inflows </a:t>
            </a:r>
          </a:p>
          <a:p>
            <a:pPr marL="0" indent="0">
              <a:buNone/>
            </a:pPr>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49</a:t>
            </a:fld>
            <a:endParaRPr lang="en-US" dirty="0"/>
          </a:p>
        </p:txBody>
      </p:sp>
    </p:spTree>
    <p:extLst>
      <p:ext uri="{BB962C8B-B14F-4D97-AF65-F5344CB8AC3E}">
        <p14:creationId xmlns:p14="http://schemas.microsoft.com/office/powerpoint/2010/main" val="74772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Summary of Changes</a:t>
            </a:r>
            <a:endParaRPr lang="en-US" sz="2700"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a:spcBef>
                <a:spcPts val="0"/>
              </a:spcBef>
            </a:pPr>
            <a:r>
              <a:rPr lang="en-US" b="1" dirty="0"/>
              <a:t>Terms </a:t>
            </a:r>
            <a:r>
              <a:rPr lang="en-US" dirty="0"/>
              <a:t>– </a:t>
            </a:r>
          </a:p>
          <a:p>
            <a:pPr>
              <a:spcBef>
                <a:spcPts val="0"/>
              </a:spcBef>
              <a:buNone/>
            </a:pPr>
            <a:r>
              <a:rPr lang="en-US" dirty="0"/>
              <a:t>	The use of the term </a:t>
            </a:r>
            <a:r>
              <a:rPr lang="en-US" i="1" dirty="0"/>
              <a:t>deferred</a:t>
            </a:r>
            <a:r>
              <a:rPr lang="en-US" dirty="0"/>
              <a:t> should be limited to items reported as deferred outflows of resources or deferred inflows of resources. </a:t>
            </a:r>
          </a:p>
          <a:p>
            <a:pPr marL="914400" indent="-914400">
              <a:buNone/>
            </a:pPr>
            <a:endParaRPr lang="en-US" sz="1200" dirty="0"/>
          </a:p>
          <a:p>
            <a:pPr>
              <a:spcBef>
                <a:spcPts val="0"/>
              </a:spcBef>
            </a:pPr>
            <a:r>
              <a:rPr lang="en-US" b="1" dirty="0"/>
              <a:t>Major Funds Calculation </a:t>
            </a:r>
            <a:r>
              <a:rPr lang="en-US" dirty="0"/>
              <a:t>–</a:t>
            </a:r>
          </a:p>
          <a:p>
            <a:pPr indent="0">
              <a:spcBef>
                <a:spcPts val="0"/>
              </a:spcBef>
              <a:buNone/>
            </a:pPr>
            <a:r>
              <a:rPr lang="en-US" dirty="0"/>
              <a:t>Combine assets and deferred outflows and combine liabilities and deferred inflows</a:t>
            </a:r>
          </a:p>
          <a:p>
            <a:pPr indent="0">
              <a:buNone/>
            </a:pPr>
            <a:endParaRPr lang="en-US" sz="1800" dirty="0"/>
          </a:p>
          <a:p>
            <a:pPr>
              <a:spcBef>
                <a:spcPts val="0"/>
              </a:spcBef>
            </a:pPr>
            <a:r>
              <a:rPr lang="en-US" b="1" dirty="0"/>
              <a:t>Gain/loss on refunding</a:t>
            </a:r>
            <a:r>
              <a:rPr lang="en-US" dirty="0"/>
              <a:t> –</a:t>
            </a:r>
          </a:p>
          <a:p>
            <a:pPr>
              <a:spcBef>
                <a:spcPts val="0"/>
              </a:spcBef>
              <a:buNone/>
            </a:pPr>
            <a:r>
              <a:rPr lang="en-US" dirty="0"/>
              <a:t>	Reported as deferred outflow/inflow and recognized as a component of interest expense over the remaining life of the old debt or life of the new debt, whichever is shorter. </a:t>
            </a:r>
          </a:p>
        </p:txBody>
      </p:sp>
      <p:sp>
        <p:nvSpPr>
          <p:cNvPr id="4" name="Slide Number Placeholder 3"/>
          <p:cNvSpPr>
            <a:spLocks noGrp="1"/>
          </p:cNvSpPr>
          <p:nvPr>
            <p:ph type="sldNum" sz="quarter" idx="12"/>
          </p:nvPr>
        </p:nvSpPr>
        <p:spPr/>
        <p:txBody>
          <a:bodyPr/>
          <a:lstStyle/>
          <a:p>
            <a:fld id="{10683152-FE04-45BB-B140-82E75CBAB908}" type="slidenum">
              <a:rPr lang="en-US" smtClean="0"/>
              <a:pPr/>
              <a:t>5</a:t>
            </a:fld>
            <a:endParaRPr lang="en-US" dirty="0"/>
          </a:p>
        </p:txBody>
      </p:sp>
    </p:spTree>
    <p:extLst>
      <p:ext uri="{BB962C8B-B14F-4D97-AF65-F5344CB8AC3E}">
        <p14:creationId xmlns:p14="http://schemas.microsoft.com/office/powerpoint/2010/main" val="14023860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TMRS</a:t>
            </a:r>
            <a:endParaRPr lang="en-US" sz="2700"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a:t>Will provide GASB Reporting Package:</a:t>
            </a:r>
          </a:p>
          <a:p>
            <a:pPr lvl="1">
              <a:buFont typeface="Wingdings" panose="05000000000000000000" pitchFamily="2" charset="2"/>
              <a:buChar char="Ø"/>
            </a:pPr>
            <a:r>
              <a:rPr lang="en-US" dirty="0"/>
              <a:t>Provides cities with data needed for financial reporting –anticipate June issuance date. Also expecting:</a:t>
            </a:r>
          </a:p>
          <a:p>
            <a:pPr lvl="2"/>
            <a:r>
              <a:rPr lang="en-US" dirty="0"/>
              <a:t>Schedule of “Changes in Plan Fiduciary Net Position,” by employer, in CAFR of PERS; plan auditor engaged to provide opinion </a:t>
            </a:r>
          </a:p>
          <a:p>
            <a:pPr lvl="2"/>
            <a:r>
              <a:rPr lang="en-US" dirty="0"/>
              <a:t>Will provide cities with SOC-1 Type II report on TMRS’s controls</a:t>
            </a:r>
          </a:p>
          <a:p>
            <a:pPr lvl="2"/>
            <a:r>
              <a:rPr lang="en-US" dirty="0"/>
              <a:t>Has developed 4 Control Objectives for </a:t>
            </a:r>
            <a:r>
              <a:rPr lang="en-US" dirty="0" smtClean="0"/>
              <a:t>cities</a:t>
            </a:r>
            <a:endParaRPr lang="en-US" dirty="0"/>
          </a:p>
          <a:p>
            <a:pPr marL="0" indent="0">
              <a:buNone/>
            </a:pPr>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50</a:t>
            </a:fld>
            <a:endParaRPr lang="en-US" dirty="0"/>
          </a:p>
        </p:txBody>
      </p:sp>
    </p:spTree>
    <p:extLst>
      <p:ext uri="{BB962C8B-B14F-4D97-AF65-F5344CB8AC3E}">
        <p14:creationId xmlns:p14="http://schemas.microsoft.com/office/powerpoint/2010/main" val="39262093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TMRS – Control Objectives</a:t>
            </a:r>
            <a:endParaRPr lang="en-US" sz="2700" dirty="0"/>
          </a:p>
        </p:txBody>
      </p:sp>
      <p:sp>
        <p:nvSpPr>
          <p:cNvPr id="3" name="Content Placeholder 2"/>
          <p:cNvSpPr>
            <a:spLocks noGrp="1"/>
          </p:cNvSpPr>
          <p:nvPr>
            <p:ph idx="1"/>
          </p:nvPr>
        </p:nvSpPr>
        <p:spPr>
          <a:xfrm>
            <a:off x="457200" y="1600200"/>
            <a:ext cx="8229600" cy="4876800"/>
          </a:xfrm>
        </p:spPr>
        <p:txBody>
          <a:bodyPr>
            <a:normAutofit fontScale="92500"/>
          </a:bodyPr>
          <a:lstStyle/>
          <a:p>
            <a:pPr marL="514350" indent="-514350">
              <a:buAutoNum type="arabicPeriod"/>
            </a:pPr>
            <a:r>
              <a:rPr lang="en-US" dirty="0"/>
              <a:t>Controls provide reasonable assurance that reporting of participant census to the TMRS outside actuary is complete and </a:t>
            </a:r>
            <a:r>
              <a:rPr lang="en-US" dirty="0" smtClean="0"/>
              <a:t>accurate </a:t>
            </a:r>
            <a:endParaRPr lang="en-US" dirty="0"/>
          </a:p>
          <a:p>
            <a:pPr marL="514350" indent="-514350">
              <a:buAutoNum type="arabicPeriod"/>
            </a:pPr>
            <a:r>
              <a:rPr lang="en-US" dirty="0"/>
              <a:t>Controls provide reasonable assurance that contributions received from employers are completely and accurately posted to the employee and employer accounts in the proper </a:t>
            </a:r>
            <a:r>
              <a:rPr lang="en-US" dirty="0" smtClean="0"/>
              <a:t>period </a:t>
            </a:r>
            <a:endParaRPr lang="en-US" dirty="0"/>
          </a:p>
          <a:p>
            <a:pPr marL="0" indent="0">
              <a:buNone/>
            </a:pPr>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51</a:t>
            </a:fld>
            <a:endParaRPr lang="en-US" dirty="0"/>
          </a:p>
        </p:txBody>
      </p:sp>
    </p:spTree>
    <p:extLst>
      <p:ext uri="{BB962C8B-B14F-4D97-AF65-F5344CB8AC3E}">
        <p14:creationId xmlns:p14="http://schemas.microsoft.com/office/powerpoint/2010/main" val="8320367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TMRS – Control </a:t>
            </a:r>
            <a:r>
              <a:rPr lang="en-US" sz="2800" dirty="0" smtClean="0"/>
              <a:t>Objectives</a:t>
            </a:r>
            <a:br>
              <a:rPr lang="en-US" sz="2800" dirty="0" smtClean="0"/>
            </a:br>
            <a:r>
              <a:rPr lang="en-US" sz="2800" dirty="0" smtClean="0"/>
              <a:t>(</a:t>
            </a:r>
            <a:r>
              <a:rPr lang="en-US" sz="2800" dirty="0" err="1" smtClean="0"/>
              <a:t>Con’t</a:t>
            </a:r>
            <a:r>
              <a:rPr lang="en-US" sz="2800" dirty="0" smtClean="0"/>
              <a:t>)</a:t>
            </a:r>
            <a:endParaRPr lang="en-US" sz="2700" dirty="0"/>
          </a:p>
        </p:txBody>
      </p:sp>
      <p:sp>
        <p:nvSpPr>
          <p:cNvPr id="3" name="Content Placeholder 2"/>
          <p:cNvSpPr>
            <a:spLocks noGrp="1"/>
          </p:cNvSpPr>
          <p:nvPr>
            <p:ph idx="1"/>
          </p:nvPr>
        </p:nvSpPr>
        <p:spPr>
          <a:xfrm>
            <a:off x="457200" y="1600200"/>
            <a:ext cx="8229600" cy="4876800"/>
          </a:xfrm>
        </p:spPr>
        <p:txBody>
          <a:bodyPr>
            <a:normAutofit lnSpcReduction="10000"/>
          </a:bodyPr>
          <a:lstStyle/>
          <a:p>
            <a:pPr marL="514350" indent="-514350">
              <a:buAutoNum type="arabicPeriod" startAt="3"/>
            </a:pPr>
            <a:r>
              <a:rPr lang="en-US" dirty="0"/>
              <a:t>Controls provide reasonable assurance that distributions are authorized and processed accurately, completely, and in a timely manner in accordance with employer plan </a:t>
            </a:r>
            <a:r>
              <a:rPr lang="en-US" dirty="0" smtClean="0"/>
              <a:t>provisions </a:t>
            </a:r>
            <a:endParaRPr lang="en-US" dirty="0"/>
          </a:p>
          <a:p>
            <a:pPr marL="514350" indent="-514350">
              <a:buFont typeface="Arial" charset="0"/>
              <a:buAutoNum type="arabicPeriod" startAt="3"/>
            </a:pPr>
            <a:r>
              <a:rPr lang="en-US" dirty="0"/>
              <a:t>Controls provide reasonable assurance that logical access to programs and data is granted to appropriately authorized </a:t>
            </a:r>
            <a:r>
              <a:rPr lang="en-US" dirty="0" smtClean="0"/>
              <a:t>individuals </a:t>
            </a:r>
            <a:endParaRPr lang="en-US" dirty="0"/>
          </a:p>
          <a:p>
            <a:pPr marL="0" indent="0">
              <a:buNone/>
            </a:pPr>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52</a:t>
            </a:fld>
            <a:endParaRPr lang="en-US" dirty="0"/>
          </a:p>
        </p:txBody>
      </p:sp>
    </p:spTree>
    <p:extLst>
      <p:ext uri="{BB962C8B-B14F-4D97-AF65-F5344CB8AC3E}">
        <p14:creationId xmlns:p14="http://schemas.microsoft.com/office/powerpoint/2010/main" val="35404226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Actuarial Valuations</a:t>
            </a:r>
            <a:endParaRPr lang="en-US" sz="2700" dirty="0"/>
          </a:p>
        </p:txBody>
      </p:sp>
      <p:sp>
        <p:nvSpPr>
          <p:cNvPr id="3" name="Content Placeholder 2"/>
          <p:cNvSpPr>
            <a:spLocks noGrp="1"/>
          </p:cNvSpPr>
          <p:nvPr>
            <p:ph idx="1"/>
          </p:nvPr>
        </p:nvSpPr>
        <p:spPr>
          <a:xfrm>
            <a:off x="457200" y="1600200"/>
            <a:ext cx="8229600" cy="4876800"/>
          </a:xfrm>
        </p:spPr>
        <p:txBody>
          <a:bodyPr>
            <a:normAutofit/>
          </a:bodyPr>
          <a:lstStyle/>
          <a:p>
            <a:pPr lvl="1">
              <a:buFont typeface="Arial" panose="020B0604020202020204" pitchFamily="34" charset="0"/>
              <a:buChar char="•"/>
            </a:pPr>
            <a:r>
              <a:rPr lang="en-US" sz="3200" dirty="0"/>
              <a:t>Actuarial valuations </a:t>
            </a:r>
            <a:r>
              <a:rPr lang="en-US" sz="3200" dirty="0" smtClean="0"/>
              <a:t>required at </a:t>
            </a:r>
            <a:r>
              <a:rPr lang="en-US" sz="3200" dirty="0"/>
              <a:t>least every two years</a:t>
            </a:r>
          </a:p>
          <a:p>
            <a:pPr lvl="1">
              <a:buFont typeface="Arial" panose="020B0604020202020204" pitchFamily="34" charset="0"/>
              <a:buChar char="•"/>
            </a:pPr>
            <a:r>
              <a:rPr lang="en-US" sz="3200" u="sng" dirty="0"/>
              <a:t>Valuation date </a:t>
            </a:r>
            <a:r>
              <a:rPr lang="en-US" sz="3200" dirty="0"/>
              <a:t>- no more than 30 months and one day from the employer’s current FYE</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53</a:t>
            </a:fld>
            <a:endParaRPr lang="en-US" dirty="0"/>
          </a:p>
        </p:txBody>
      </p:sp>
    </p:spTree>
    <p:extLst>
      <p:ext uri="{BB962C8B-B14F-4D97-AF65-F5344CB8AC3E}">
        <p14:creationId xmlns:p14="http://schemas.microsoft.com/office/powerpoint/2010/main" val="25720308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Measurement Date</a:t>
            </a:r>
            <a:endParaRPr lang="en-US" sz="2700" dirty="0"/>
          </a:p>
        </p:txBody>
      </p:sp>
      <p:sp>
        <p:nvSpPr>
          <p:cNvPr id="3" name="Content Placeholder 2"/>
          <p:cNvSpPr>
            <a:spLocks noGrp="1"/>
          </p:cNvSpPr>
          <p:nvPr>
            <p:ph idx="1"/>
          </p:nvPr>
        </p:nvSpPr>
        <p:spPr>
          <a:xfrm>
            <a:off x="457200" y="1600200"/>
            <a:ext cx="8229600" cy="4876800"/>
          </a:xfrm>
        </p:spPr>
        <p:txBody>
          <a:bodyPr>
            <a:normAutofit lnSpcReduction="10000"/>
          </a:bodyPr>
          <a:lstStyle/>
          <a:p>
            <a:pPr lvl="1">
              <a:buFont typeface="Arial" panose="020B0604020202020204" pitchFamily="34" charset="0"/>
              <a:buChar char="•"/>
            </a:pPr>
            <a:r>
              <a:rPr lang="en-US" sz="3200" b="1" i="1" dirty="0"/>
              <a:t>Measurement Date </a:t>
            </a:r>
            <a:r>
              <a:rPr lang="en-US" sz="3200" i="1" dirty="0"/>
              <a:t>– no earlier than 1 year prior to employer’s fiscal year end</a:t>
            </a:r>
          </a:p>
          <a:p>
            <a:pPr lvl="1">
              <a:buFont typeface="Arial" panose="020B0604020202020204" pitchFamily="34" charset="0"/>
              <a:buChar char="•"/>
            </a:pPr>
            <a:r>
              <a:rPr lang="en-US" sz="3200" dirty="0"/>
              <a:t>Cities – will use 12/31/xx (i.e. for 9/30/15  use 12/31/14)</a:t>
            </a:r>
          </a:p>
          <a:p>
            <a:pPr lvl="1">
              <a:buFont typeface="Arial" panose="020B0604020202020204" pitchFamily="34" charset="0"/>
              <a:buChar char="•"/>
            </a:pPr>
            <a:r>
              <a:rPr lang="en-US" sz="3200" dirty="0"/>
              <a:t>ISDs – will use 8/31/xx (i.e. for 6/30/15 or 8/31/15 use 8/31/14)….WHY?</a:t>
            </a:r>
          </a:p>
          <a:p>
            <a:pPr lvl="1">
              <a:buFont typeface="Arial" panose="020B0604020202020204" pitchFamily="34" charset="0"/>
              <a:buChar char="•"/>
            </a:pPr>
            <a:r>
              <a:rPr lang="en-US" sz="3200" dirty="0"/>
              <a:t>Employer contributions subsequent to measurement date = deferred outflows</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54</a:t>
            </a:fld>
            <a:endParaRPr lang="en-US" dirty="0"/>
          </a:p>
        </p:txBody>
      </p:sp>
    </p:spTree>
    <p:extLst>
      <p:ext uri="{BB962C8B-B14F-4D97-AF65-F5344CB8AC3E}">
        <p14:creationId xmlns:p14="http://schemas.microsoft.com/office/powerpoint/2010/main" val="34342309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Disclosures</a:t>
            </a:r>
            <a:endParaRPr lang="en-US" sz="2700"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a:t>Descriptive information about the types of benefits provided</a:t>
            </a:r>
          </a:p>
          <a:p>
            <a:r>
              <a:rPr lang="en-US" dirty="0"/>
              <a:t>How contributions are determined</a:t>
            </a:r>
          </a:p>
          <a:p>
            <a:r>
              <a:rPr lang="en-US" dirty="0"/>
              <a:t>Assumptions and methods used to calculate pension liability</a:t>
            </a:r>
          </a:p>
          <a:p>
            <a:r>
              <a:rPr lang="en-US" dirty="0"/>
              <a:t>Additional info (single &amp; agent employers) such as composition of employees covered and sources of changes in the components of net pension liability</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55</a:t>
            </a:fld>
            <a:endParaRPr lang="en-US" dirty="0"/>
          </a:p>
        </p:txBody>
      </p:sp>
    </p:spTree>
    <p:extLst>
      <p:ext uri="{BB962C8B-B14F-4D97-AF65-F5344CB8AC3E}">
        <p14:creationId xmlns:p14="http://schemas.microsoft.com/office/powerpoint/2010/main" val="28335594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RSI – Single and Agent Employers</a:t>
            </a:r>
            <a:endParaRPr lang="en-US" sz="2700"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marL="0" indent="0">
              <a:buNone/>
            </a:pPr>
            <a:r>
              <a:rPr lang="en-US" dirty="0"/>
              <a:t>Single and agent employers will also present RSI schedules covering the past 10 years regarding:</a:t>
            </a:r>
          </a:p>
          <a:p>
            <a:r>
              <a:rPr lang="en-US" dirty="0"/>
              <a:t>Sources of changes in the components of net pension liability </a:t>
            </a:r>
          </a:p>
          <a:p>
            <a:r>
              <a:rPr lang="en-US" dirty="0"/>
              <a:t>Ratios that assist in assessing the magnitude of the net pension liability</a:t>
            </a:r>
          </a:p>
          <a:p>
            <a:r>
              <a:rPr lang="en-US" dirty="0"/>
              <a:t>Comparisons of actual employer contributions with actuarially determined contribution requirements and related ratios</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56</a:t>
            </a:fld>
            <a:endParaRPr lang="en-US" dirty="0"/>
          </a:p>
        </p:txBody>
      </p:sp>
    </p:spTree>
    <p:extLst>
      <p:ext uri="{BB962C8B-B14F-4D97-AF65-F5344CB8AC3E}">
        <p14:creationId xmlns:p14="http://schemas.microsoft.com/office/powerpoint/2010/main" val="40750042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RSI – Single and Agent Employers</a:t>
            </a:r>
            <a:endParaRPr lang="en-US" sz="2700"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57</a:t>
            </a:fld>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0381" y="1600200"/>
            <a:ext cx="686323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1724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RSI – Single and Agent Employers</a:t>
            </a:r>
            <a:endParaRPr lang="en-US" sz="2700"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58</a:t>
            </a:fld>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939522"/>
            <a:ext cx="8229600" cy="3067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6609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RSI – Cost Sharing Employers</a:t>
            </a:r>
            <a:endParaRPr lang="en-US" sz="2700"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marL="0" indent="0">
              <a:buNone/>
            </a:pPr>
            <a:r>
              <a:rPr lang="en-US" u="sng" dirty="0"/>
              <a:t>10-year Schedule Presenting</a:t>
            </a:r>
            <a:r>
              <a:rPr lang="en-US" dirty="0"/>
              <a:t>:</a:t>
            </a:r>
          </a:p>
          <a:p>
            <a:pPr>
              <a:buFont typeface="Wingdings" panose="05000000000000000000" pitchFamily="2" charset="2"/>
              <a:buChar char="§"/>
            </a:pPr>
            <a:r>
              <a:rPr lang="en-US" dirty="0"/>
              <a:t>Employer’s % of the collective NPL</a:t>
            </a:r>
          </a:p>
          <a:p>
            <a:pPr>
              <a:buFont typeface="Wingdings" panose="05000000000000000000" pitchFamily="2" charset="2"/>
              <a:buChar char="§"/>
            </a:pPr>
            <a:r>
              <a:rPr lang="en-US" dirty="0"/>
              <a:t>Employer’s proportionate share of NPL</a:t>
            </a:r>
          </a:p>
          <a:p>
            <a:pPr>
              <a:buFont typeface="Wingdings" panose="05000000000000000000" pitchFamily="2" charset="2"/>
              <a:buChar char="§"/>
            </a:pPr>
            <a:r>
              <a:rPr lang="en-US" dirty="0"/>
              <a:t>Employer’s covered payroll</a:t>
            </a:r>
          </a:p>
          <a:p>
            <a:pPr>
              <a:buFont typeface="Wingdings" panose="05000000000000000000" pitchFamily="2" charset="2"/>
              <a:buChar char="§"/>
            </a:pPr>
            <a:r>
              <a:rPr lang="en-US" dirty="0"/>
              <a:t>Employer’s NPL as a % of covered payroll</a:t>
            </a:r>
          </a:p>
          <a:p>
            <a:pPr>
              <a:buFont typeface="Wingdings" panose="05000000000000000000" pitchFamily="2" charset="2"/>
              <a:buChar char="§"/>
            </a:pPr>
            <a:r>
              <a:rPr lang="en-US" dirty="0"/>
              <a:t>The Plan’s FNP as a % of TPL</a:t>
            </a:r>
          </a:p>
          <a:p>
            <a:pPr>
              <a:buFont typeface="Wingdings" panose="05000000000000000000" pitchFamily="2" charset="2"/>
              <a:buChar char="§"/>
            </a:pPr>
            <a:r>
              <a:rPr lang="en-US" dirty="0"/>
              <a:t>The portion of the non-employer’s proportionate share of the collective NPL that is associated with the employer</a:t>
            </a:r>
          </a:p>
          <a:p>
            <a:pPr>
              <a:buFont typeface="Wingdings" panose="05000000000000000000" pitchFamily="2" charset="2"/>
              <a:buChar char="§"/>
            </a:pPr>
            <a:r>
              <a:rPr lang="en-US" dirty="0"/>
              <a:t>If contributions are statutory/contractual, 10-year schedule of such amounts compared to actual contributions</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59</a:t>
            </a:fld>
            <a:endParaRPr lang="en-US" dirty="0"/>
          </a:p>
        </p:txBody>
      </p:sp>
    </p:spTree>
    <p:extLst>
      <p:ext uri="{BB962C8B-B14F-4D97-AF65-F5344CB8AC3E}">
        <p14:creationId xmlns:p14="http://schemas.microsoft.com/office/powerpoint/2010/main" val="2545717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Summary of Changes</a:t>
            </a:r>
            <a:endParaRPr lang="en-US" sz="2700"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a:spcBef>
                <a:spcPts val="0"/>
              </a:spcBef>
            </a:pPr>
            <a:r>
              <a:rPr lang="en-US" sz="2600" b="1" dirty="0"/>
              <a:t>Debt issuance costs </a:t>
            </a:r>
            <a:r>
              <a:rPr lang="en-US" sz="2600" dirty="0"/>
              <a:t>–</a:t>
            </a:r>
            <a:r>
              <a:rPr lang="en-US" sz="2600" b="1" dirty="0"/>
              <a:t> </a:t>
            </a:r>
          </a:p>
          <a:p>
            <a:pPr marL="342900" lvl="1" indent="0">
              <a:spcBef>
                <a:spcPts val="0"/>
              </a:spcBef>
              <a:buNone/>
            </a:pPr>
            <a:r>
              <a:rPr lang="en-US" sz="2600" dirty="0"/>
              <a:t>Expensed in the period incurred with the exception of any portion related to prepaid insurance</a:t>
            </a:r>
          </a:p>
          <a:p>
            <a:pPr marL="342900" lvl="1" indent="0">
              <a:spcBef>
                <a:spcPts val="0"/>
              </a:spcBef>
              <a:buNone/>
            </a:pPr>
            <a:endParaRPr lang="en-US" sz="1400" dirty="0"/>
          </a:p>
          <a:p>
            <a:pPr>
              <a:spcBef>
                <a:spcPts val="0"/>
              </a:spcBef>
            </a:pPr>
            <a:r>
              <a:rPr lang="en-US" sz="2600" b="1" dirty="0"/>
              <a:t>Sale–leasebacks </a:t>
            </a:r>
            <a:r>
              <a:rPr lang="en-US" sz="2600" dirty="0"/>
              <a:t>–</a:t>
            </a:r>
          </a:p>
          <a:p>
            <a:pPr>
              <a:spcBef>
                <a:spcPts val="0"/>
              </a:spcBef>
              <a:buNone/>
            </a:pPr>
            <a:r>
              <a:rPr lang="en-US" sz="2600" dirty="0"/>
              <a:t>	Gain/loss on sale of property should be reported as deferred inflow/outflow</a:t>
            </a:r>
          </a:p>
          <a:p>
            <a:pPr>
              <a:buNone/>
            </a:pPr>
            <a:endParaRPr lang="en-US" sz="1200" dirty="0"/>
          </a:p>
          <a:p>
            <a:pPr>
              <a:spcBef>
                <a:spcPts val="0"/>
              </a:spcBef>
            </a:pPr>
            <a:r>
              <a:rPr lang="en-US" sz="2600" b="1" dirty="0"/>
              <a:t>Imposed non-exchange transactions </a:t>
            </a:r>
            <a:r>
              <a:rPr lang="en-US" sz="2600" dirty="0"/>
              <a:t>–</a:t>
            </a:r>
          </a:p>
          <a:p>
            <a:pPr indent="0">
              <a:spcBef>
                <a:spcPts val="0"/>
              </a:spcBef>
              <a:buNone/>
            </a:pPr>
            <a:r>
              <a:rPr lang="en-US" sz="2600" dirty="0"/>
              <a:t>Report as deferred inflow when received or receivable before the period:</a:t>
            </a:r>
          </a:p>
          <a:p>
            <a:pPr indent="285750">
              <a:spcBef>
                <a:spcPts val="0"/>
              </a:spcBef>
              <a:buNone/>
            </a:pPr>
            <a:r>
              <a:rPr lang="en-US" sz="2600" dirty="0"/>
              <a:t>- for which property taxes are levied</a:t>
            </a:r>
          </a:p>
          <a:p>
            <a:pPr indent="285750">
              <a:spcBef>
                <a:spcPts val="0"/>
              </a:spcBef>
              <a:buNone/>
            </a:pPr>
            <a:r>
              <a:rPr lang="en-US" sz="2600" dirty="0"/>
              <a:t>- resources are required to be used /first permitted for use</a:t>
            </a:r>
          </a:p>
        </p:txBody>
      </p:sp>
      <p:sp>
        <p:nvSpPr>
          <p:cNvPr id="4" name="Slide Number Placeholder 3"/>
          <p:cNvSpPr>
            <a:spLocks noGrp="1"/>
          </p:cNvSpPr>
          <p:nvPr>
            <p:ph type="sldNum" sz="quarter" idx="12"/>
          </p:nvPr>
        </p:nvSpPr>
        <p:spPr/>
        <p:txBody>
          <a:bodyPr/>
          <a:lstStyle/>
          <a:p>
            <a:fld id="{10683152-FE04-45BB-B140-82E75CBAB908}" type="slidenum">
              <a:rPr lang="en-US" smtClean="0"/>
              <a:pPr/>
              <a:t>6</a:t>
            </a:fld>
            <a:endParaRPr lang="en-US" dirty="0"/>
          </a:p>
        </p:txBody>
      </p:sp>
    </p:spTree>
    <p:extLst>
      <p:ext uri="{BB962C8B-B14F-4D97-AF65-F5344CB8AC3E}">
        <p14:creationId xmlns:p14="http://schemas.microsoft.com/office/powerpoint/2010/main" val="25842998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RSI – Cost Sharing Employers</a:t>
            </a:r>
            <a:endParaRPr lang="en-US" sz="2700"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60</a:t>
            </a:fld>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799024"/>
            <a:ext cx="8229600" cy="412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1427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GASB 68</a:t>
            </a:r>
            <a:endParaRPr lang="en-US" sz="2700"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a:t>Is effective for financial statements for fiscal years beginning after June 15, 2014 (fiscal year 2015)</a:t>
            </a:r>
          </a:p>
          <a:p>
            <a:r>
              <a:rPr lang="en-US" dirty="0"/>
              <a:t>Any changes to beginning net position resulting from implementation should be treated as an adjustment of prior periods.</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61</a:t>
            </a:fld>
            <a:endParaRPr lang="en-US" dirty="0"/>
          </a:p>
        </p:txBody>
      </p:sp>
    </p:spTree>
    <p:extLst>
      <p:ext uri="{BB962C8B-B14F-4D97-AF65-F5344CB8AC3E}">
        <p14:creationId xmlns:p14="http://schemas.microsoft.com/office/powerpoint/2010/main" val="7814159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GASB 68 Implementation Guide</a:t>
            </a:r>
            <a:endParaRPr lang="en-US" sz="2700"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a:t>Issued January 2014</a:t>
            </a:r>
          </a:p>
          <a:p>
            <a:r>
              <a:rPr lang="en-US" dirty="0"/>
              <a:t>Contains 272 Q &amp; A</a:t>
            </a:r>
          </a:p>
          <a:p>
            <a:r>
              <a:rPr lang="en-US" dirty="0"/>
              <a:t>Statement No. 68, as amended by Statement No. 71</a:t>
            </a:r>
          </a:p>
          <a:p>
            <a:r>
              <a:rPr lang="en-US" dirty="0"/>
              <a:t>Illustrations:</a:t>
            </a:r>
          </a:p>
          <a:p>
            <a:pPr lvl="1"/>
            <a:r>
              <a:rPr lang="en-US" dirty="0"/>
              <a:t>Calculation of discount rate</a:t>
            </a:r>
          </a:p>
          <a:p>
            <a:pPr lvl="1"/>
            <a:r>
              <a:rPr lang="en-US" dirty="0"/>
              <a:t>Note disclosures and RSI under various scenarios, as well as calculations of NPL, Deferred Outflows/Inflows, and Pension Expense</a:t>
            </a:r>
          </a:p>
          <a:p>
            <a:pPr lvl="1"/>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62</a:t>
            </a:fld>
            <a:endParaRPr lang="en-US" dirty="0"/>
          </a:p>
        </p:txBody>
      </p:sp>
    </p:spTree>
    <p:extLst>
      <p:ext uri="{BB962C8B-B14F-4D97-AF65-F5344CB8AC3E}">
        <p14:creationId xmlns:p14="http://schemas.microsoft.com/office/powerpoint/2010/main" val="41701156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33534"/>
            <a:ext cx="7772400" cy="1139254"/>
          </a:xfrm>
        </p:spPr>
        <p:txBody>
          <a:bodyPr>
            <a:noAutofit/>
          </a:bodyPr>
          <a:lstStyle/>
          <a:p>
            <a:r>
              <a:rPr lang="en-US" dirty="0" smtClean="0"/>
              <a:t>Statement No. 69</a:t>
            </a:r>
            <a:endParaRPr lang="en-US" dirty="0"/>
          </a:p>
        </p:txBody>
      </p:sp>
      <p:sp>
        <p:nvSpPr>
          <p:cNvPr id="3" name="Rectangle 2"/>
          <p:cNvSpPr/>
          <p:nvPr/>
        </p:nvSpPr>
        <p:spPr>
          <a:xfrm>
            <a:off x="974361" y="3752166"/>
            <a:ext cx="7719934" cy="1754326"/>
          </a:xfrm>
          <a:prstGeom prst="rect">
            <a:avLst/>
          </a:prstGeom>
        </p:spPr>
        <p:txBody>
          <a:bodyPr wrap="square">
            <a:spAutoFit/>
          </a:bodyPr>
          <a:lstStyle/>
          <a:p>
            <a:pPr algn="ctr"/>
            <a:r>
              <a:rPr lang="en-US" sz="3600" dirty="0">
                <a:latin typeface="Century Gothic" panose="020B0502020202020204" pitchFamily="34" charset="0"/>
              </a:rPr>
              <a:t>Government Combinations and Disposals of Government Operations</a:t>
            </a:r>
          </a:p>
        </p:txBody>
      </p:sp>
    </p:spTree>
    <p:extLst>
      <p:ext uri="{BB962C8B-B14F-4D97-AF65-F5344CB8AC3E}">
        <p14:creationId xmlns:p14="http://schemas.microsoft.com/office/powerpoint/2010/main" val="42903879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GASB 69</a:t>
            </a:r>
            <a:endParaRPr lang="en-US" sz="2700" dirty="0"/>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u="sng" dirty="0"/>
              <a:t>Government Combinations</a:t>
            </a:r>
            <a:r>
              <a:rPr lang="en-US" dirty="0"/>
              <a:t>:</a:t>
            </a:r>
          </a:p>
          <a:p>
            <a:r>
              <a:rPr lang="en-US" dirty="0"/>
              <a:t>Mergers</a:t>
            </a:r>
          </a:p>
          <a:p>
            <a:r>
              <a:rPr lang="en-US" dirty="0"/>
              <a:t>Acquisitions</a:t>
            </a:r>
          </a:p>
          <a:p>
            <a:r>
              <a:rPr lang="en-US" dirty="0"/>
              <a:t>Transfer of operations</a:t>
            </a:r>
          </a:p>
          <a:p>
            <a:pPr lvl="1"/>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64</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725" y="3897442"/>
            <a:ext cx="4029075" cy="2579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24275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GASB 69</a:t>
            </a:r>
            <a:endParaRPr lang="en-US" sz="2700"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a:t>Defines each type of combination</a:t>
            </a:r>
          </a:p>
          <a:p>
            <a:r>
              <a:rPr lang="en-US" dirty="0"/>
              <a:t>Establishes methods of measurement and recognition for each type of combination</a:t>
            </a:r>
          </a:p>
          <a:p>
            <a:r>
              <a:rPr lang="en-US" dirty="0"/>
              <a:t>Establishes required footnote disclosures</a:t>
            </a:r>
          </a:p>
          <a:p>
            <a:r>
              <a:rPr lang="en-US" dirty="0"/>
              <a:t>The provisions in Statement 69 are effective for fiscal years beginning after December 15, 2013 (FY15)</a:t>
            </a:r>
          </a:p>
          <a:p>
            <a:pPr lvl="1"/>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65</a:t>
            </a:fld>
            <a:endParaRPr lang="en-US" dirty="0"/>
          </a:p>
        </p:txBody>
      </p:sp>
    </p:spTree>
    <p:extLst>
      <p:ext uri="{BB962C8B-B14F-4D97-AF65-F5344CB8AC3E}">
        <p14:creationId xmlns:p14="http://schemas.microsoft.com/office/powerpoint/2010/main" val="11016104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Contact Information</a:t>
            </a:r>
            <a:endParaRPr lang="en-US" sz="2700" dirty="0"/>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dirty="0" smtClean="0"/>
              <a:t>John DeBurro, CPA</a:t>
            </a:r>
          </a:p>
          <a:p>
            <a:pPr marL="0" indent="0">
              <a:buNone/>
            </a:pPr>
            <a:r>
              <a:rPr lang="en-US" dirty="0" smtClean="0"/>
              <a:t>Senior Audit Manager</a:t>
            </a:r>
          </a:p>
          <a:p>
            <a:pPr marL="0" indent="0">
              <a:buNone/>
            </a:pPr>
            <a:r>
              <a:rPr lang="en-US" dirty="0" smtClean="0"/>
              <a:t>972.448.6970</a:t>
            </a:r>
          </a:p>
          <a:p>
            <a:pPr marL="0" indent="0">
              <a:buNone/>
            </a:pPr>
            <a:r>
              <a:rPr lang="en-US" dirty="0" smtClean="0">
                <a:hlinkClick r:id="rId3"/>
              </a:rPr>
              <a:t>John.deburro@weaver.com</a:t>
            </a:r>
            <a:endParaRPr lang="en-US" dirty="0" smtClean="0"/>
          </a:p>
          <a:p>
            <a:pPr marL="0" indent="0">
              <a:buNone/>
            </a:pPr>
            <a:endParaRPr lang="en-US" dirty="0"/>
          </a:p>
          <a:p>
            <a:pPr lvl="1"/>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66</a:t>
            </a:fld>
            <a:endParaRPr lang="en-US" dirty="0"/>
          </a:p>
        </p:txBody>
      </p:sp>
    </p:spTree>
    <p:extLst>
      <p:ext uri="{BB962C8B-B14F-4D97-AF65-F5344CB8AC3E}">
        <p14:creationId xmlns:p14="http://schemas.microsoft.com/office/powerpoint/2010/main" val="2624494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Summary of Changes</a:t>
            </a:r>
            <a:endParaRPr lang="en-US" sz="2700"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sz="2800" b="1" dirty="0"/>
              <a:t>Government Mandated/Voluntary non-exchange transactions –</a:t>
            </a:r>
          </a:p>
          <a:p>
            <a:pPr marL="914400" indent="-571500">
              <a:buNone/>
            </a:pPr>
            <a:r>
              <a:rPr lang="en-US" sz="2800" dirty="0"/>
              <a:t>- If received prior to eligibility requirements are met, record as asset by provider and liabilities by recipient.  </a:t>
            </a:r>
          </a:p>
          <a:p>
            <a:pPr marL="914400" indent="-571500">
              <a:buNone/>
            </a:pPr>
            <a:r>
              <a:rPr lang="en-US" sz="2800" dirty="0"/>
              <a:t>- If received prior to time requirements being met but with all other eligibility requirements being met, record as deferred outflow by provider and deferred inflow by recipient. </a:t>
            </a:r>
          </a:p>
          <a:p>
            <a:pPr marL="0" indent="0">
              <a:buNone/>
            </a:pPr>
            <a:endParaRPr lang="en-US" sz="1100" dirty="0"/>
          </a:p>
          <a:p>
            <a:r>
              <a:rPr lang="en-US" sz="2800" b="1" dirty="0"/>
              <a:t>Sale of future revenues </a:t>
            </a:r>
            <a:r>
              <a:rPr lang="en-US" sz="2800" dirty="0"/>
              <a:t>– </a:t>
            </a:r>
          </a:p>
          <a:p>
            <a:pPr indent="0">
              <a:buNone/>
            </a:pPr>
            <a:r>
              <a:rPr lang="en-US" sz="2800" dirty="0"/>
              <a:t>Transferor should report proceeds as a deferred inflow in both the government-wide and fund financial statements except when recognition as revenue in the period of sale is appropriate as discussed in para. 14 of Statement 48.</a:t>
            </a:r>
            <a:endParaRPr lang="en-US" sz="2800" u="sng"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7</a:t>
            </a:fld>
            <a:endParaRPr lang="en-US" dirty="0"/>
          </a:p>
        </p:txBody>
      </p:sp>
    </p:spTree>
    <p:extLst>
      <p:ext uri="{BB962C8B-B14F-4D97-AF65-F5344CB8AC3E}">
        <p14:creationId xmlns:p14="http://schemas.microsoft.com/office/powerpoint/2010/main" val="3901997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Implementation</a:t>
            </a:r>
            <a:endParaRPr lang="en-US" sz="2700" dirty="0"/>
          </a:p>
        </p:txBody>
      </p:sp>
      <p:sp>
        <p:nvSpPr>
          <p:cNvPr id="3" name="Content Placeholder 2"/>
          <p:cNvSpPr>
            <a:spLocks noGrp="1"/>
          </p:cNvSpPr>
          <p:nvPr>
            <p:ph idx="1"/>
          </p:nvPr>
        </p:nvSpPr>
        <p:spPr>
          <a:xfrm>
            <a:off x="457200" y="1600200"/>
            <a:ext cx="8229600" cy="4876800"/>
          </a:xfrm>
        </p:spPr>
        <p:txBody>
          <a:bodyPr>
            <a:normAutofit/>
          </a:bodyPr>
          <a:lstStyle/>
          <a:p>
            <a:r>
              <a:rPr lang="en-US" sz="2400" dirty="0"/>
              <a:t>Accounting changes should be applied retroactively by restating financial statements, if practical, for all periods presented</a:t>
            </a:r>
          </a:p>
        </p:txBody>
      </p:sp>
      <p:sp>
        <p:nvSpPr>
          <p:cNvPr id="4" name="Slide Number Placeholder 3"/>
          <p:cNvSpPr>
            <a:spLocks noGrp="1"/>
          </p:cNvSpPr>
          <p:nvPr>
            <p:ph type="sldNum" sz="quarter" idx="12"/>
          </p:nvPr>
        </p:nvSpPr>
        <p:spPr/>
        <p:txBody>
          <a:bodyPr/>
          <a:lstStyle/>
          <a:p>
            <a:fld id="{10683152-FE04-45BB-B140-82E75CBAB908}" type="slidenum">
              <a:rPr lang="en-US" smtClean="0"/>
              <a:pPr/>
              <a:t>8</a:t>
            </a:fld>
            <a:endParaRPr lang="en-US" dirty="0"/>
          </a:p>
        </p:txBody>
      </p:sp>
    </p:spTree>
    <p:extLst>
      <p:ext uri="{BB962C8B-B14F-4D97-AF65-F5344CB8AC3E}">
        <p14:creationId xmlns:p14="http://schemas.microsoft.com/office/powerpoint/2010/main" val="3551143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GASB 65–Statement of Net Position</a:t>
            </a:r>
            <a:endParaRPr lang="en-US" sz="2700" dirty="0"/>
          </a:p>
        </p:txBody>
      </p:sp>
      <p:sp>
        <p:nvSpPr>
          <p:cNvPr id="4" name="Slide Number Placeholder 3"/>
          <p:cNvSpPr>
            <a:spLocks noGrp="1"/>
          </p:cNvSpPr>
          <p:nvPr>
            <p:ph type="sldNum" sz="quarter" idx="12"/>
          </p:nvPr>
        </p:nvSpPr>
        <p:spPr/>
        <p:txBody>
          <a:bodyPr/>
          <a:lstStyle/>
          <a:p>
            <a:fld id="{10683152-FE04-45BB-B140-82E75CBAB908}" type="slidenum">
              <a:rPr lang="en-US" smtClean="0"/>
              <a:pPr/>
              <a:t>9</a:t>
            </a:fld>
            <a:endParaRPr lang="en-US" dirty="0"/>
          </a:p>
        </p:txBody>
      </p:sp>
      <p:graphicFrame>
        <p:nvGraphicFramePr>
          <p:cNvPr id="7" name="Content Placeholder 13"/>
          <p:cNvGraphicFramePr>
            <a:graphicFrameLocks noGrp="1"/>
          </p:cNvGraphicFramePr>
          <p:nvPr>
            <p:ph idx="1"/>
            <p:extLst>
              <p:ext uri="{D42A27DB-BD31-4B8C-83A1-F6EECF244321}">
                <p14:modId xmlns:p14="http://schemas.microsoft.com/office/powerpoint/2010/main" val="2018190312"/>
              </p:ext>
            </p:extLst>
          </p:nvPr>
        </p:nvGraphicFramePr>
        <p:xfrm>
          <a:off x="1524000" y="1636426"/>
          <a:ext cx="6054950" cy="4421955"/>
        </p:xfrm>
        <a:graphic>
          <a:graphicData uri="http://schemas.openxmlformats.org/drawingml/2006/table">
            <a:tbl>
              <a:tblPr>
                <a:tableStyleId>{5C22544A-7EE6-4342-B048-85BDC9FD1C3A}</a:tableStyleId>
              </a:tblPr>
              <a:tblGrid>
                <a:gridCol w="178587"/>
                <a:gridCol w="442215"/>
                <a:gridCol w="144570"/>
                <a:gridCol w="178587"/>
                <a:gridCol w="1904928"/>
                <a:gridCol w="127562"/>
                <a:gridCol w="1003489"/>
                <a:gridCol w="102050"/>
                <a:gridCol w="969473"/>
                <a:gridCol w="102050"/>
                <a:gridCol w="901439"/>
              </a:tblGrid>
              <a:tr h="152503">
                <a:tc gridSpan="11">
                  <a:txBody>
                    <a:bodyPr/>
                    <a:lstStyle/>
                    <a:p>
                      <a:pPr algn="ctr" fontAlgn="b"/>
                      <a:r>
                        <a:rPr lang="en-US" sz="900" u="none" strike="noStrike" dirty="0">
                          <a:effectLst/>
                        </a:rPr>
                        <a:t>Example Independent School District</a:t>
                      </a:r>
                      <a:endParaRPr lang="en-US" sz="900" b="1" i="0" u="none" strike="noStrike" dirty="0">
                        <a:effectLst/>
                        <a:latin typeface="Arial"/>
                      </a:endParaRPr>
                    </a:p>
                  </a:txBody>
                  <a:tcPr marL="8472" marR="8472" marT="847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2503">
                <a:tc gridSpan="11">
                  <a:txBody>
                    <a:bodyPr/>
                    <a:lstStyle/>
                    <a:p>
                      <a:pPr algn="ctr" fontAlgn="b"/>
                      <a:r>
                        <a:rPr lang="en-US" sz="900" u="none" strike="noStrike">
                          <a:effectLst/>
                        </a:rPr>
                        <a:t>Statement of Net Position</a:t>
                      </a:r>
                      <a:endParaRPr lang="en-US" sz="900" b="1" i="0" u="none" strike="noStrike">
                        <a:effectLst/>
                        <a:latin typeface="Arial"/>
                      </a:endParaRPr>
                    </a:p>
                  </a:txBody>
                  <a:tcPr marL="8472" marR="8472" marT="847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4031">
                <a:tc gridSpan="11">
                  <a:txBody>
                    <a:bodyPr/>
                    <a:lstStyle/>
                    <a:p>
                      <a:pPr algn="ctr" fontAlgn="b"/>
                      <a:r>
                        <a:rPr lang="en-US" sz="900" u="none" strike="noStrike">
                          <a:effectLst/>
                        </a:rPr>
                        <a:t>August 31, 2014</a:t>
                      </a:r>
                      <a:endParaRPr lang="en-US" sz="900" b="1" i="0" u="none" strike="noStrike">
                        <a:effectLst/>
                        <a:latin typeface="Arial"/>
                      </a:endParaRPr>
                    </a:p>
                  </a:txBody>
                  <a:tcPr marL="8472" marR="8472" marT="847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4031">
                <a:tc>
                  <a:txBody>
                    <a:bodyPr/>
                    <a:lstStyle/>
                    <a:p>
                      <a:pPr algn="ctr" fontAlgn="b"/>
                      <a:endParaRPr lang="en-US" sz="900" b="1"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ctr" fontAlgn="b"/>
                      <a:endParaRPr lang="en-US" sz="900" b="1" i="0" u="none" strike="noStrike">
                        <a:effectLst/>
                        <a:latin typeface="Arial"/>
                      </a:endParaRPr>
                    </a:p>
                  </a:txBody>
                  <a:tcPr marL="8472" marR="8472" marT="8472" marB="0" anchor="b"/>
                </a:tc>
                <a:tc>
                  <a:txBody>
                    <a:bodyPr/>
                    <a:lstStyle/>
                    <a:p>
                      <a:pPr algn="ctr" fontAlgn="b"/>
                      <a:endParaRPr lang="en-US" sz="900" b="1" i="0" u="none" strike="noStrike">
                        <a:effectLst/>
                        <a:latin typeface="Arial"/>
                      </a:endParaRPr>
                    </a:p>
                  </a:txBody>
                  <a:tcPr marL="8472" marR="8472" marT="8472" marB="0" anchor="b"/>
                </a:tc>
                <a:tc>
                  <a:txBody>
                    <a:bodyPr/>
                    <a:lstStyle/>
                    <a:p>
                      <a:pPr algn="ctr" fontAlgn="b"/>
                      <a:r>
                        <a:rPr lang="en-US" sz="900" u="none" strike="noStrike">
                          <a:effectLst/>
                        </a:rPr>
                        <a:t> </a:t>
                      </a:r>
                      <a:endParaRPr lang="en-US" sz="900" b="1" i="0" u="none" strike="noStrike">
                        <a:effectLst/>
                        <a:latin typeface="Arial"/>
                      </a:endParaRPr>
                    </a:p>
                  </a:txBody>
                  <a:tcPr marL="8472" marR="8472" marT="8472" marB="0" anchor="b"/>
                </a:tc>
                <a:tc>
                  <a:txBody>
                    <a:bodyPr/>
                    <a:lstStyle/>
                    <a:p>
                      <a:pPr algn="ctr" fontAlgn="b"/>
                      <a:r>
                        <a:rPr lang="en-US" sz="900" u="none" strike="noStrike">
                          <a:effectLst/>
                        </a:rPr>
                        <a:t> </a:t>
                      </a:r>
                      <a:endParaRPr lang="en-US" sz="900" b="1" i="0" u="none" strike="noStrike">
                        <a:effectLst/>
                        <a:latin typeface="Arial"/>
                      </a:endParaRPr>
                    </a:p>
                  </a:txBody>
                  <a:tcPr marL="8472" marR="8472" marT="8472" marB="0" anchor="b"/>
                </a:tc>
                <a:tc>
                  <a:txBody>
                    <a:bodyPr/>
                    <a:lstStyle/>
                    <a:p>
                      <a:pPr algn="ctr" fontAlgn="b"/>
                      <a:endParaRPr lang="en-US" sz="900" b="1" i="0" u="none" strike="noStrike">
                        <a:effectLst/>
                        <a:latin typeface="Arial"/>
                      </a:endParaRPr>
                    </a:p>
                  </a:txBody>
                  <a:tcPr marL="8472" marR="8472" marT="8472" marB="0" anchor="b"/>
                </a:tc>
              </a:tr>
              <a:tr h="144031">
                <a:tc>
                  <a:txBody>
                    <a:bodyPr/>
                    <a:lstStyle/>
                    <a:p>
                      <a:pPr algn="ctr" fontAlgn="b"/>
                      <a:endParaRPr lang="en-US" sz="900" b="1"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ctr" fontAlgn="b"/>
                      <a:endParaRPr lang="en-US" sz="900" b="1" i="0" u="none" strike="noStrike">
                        <a:effectLst/>
                        <a:latin typeface="Arial"/>
                      </a:endParaRPr>
                    </a:p>
                  </a:txBody>
                  <a:tcPr marL="8472" marR="8472" marT="8472" marB="0" anchor="b"/>
                </a:tc>
                <a:tc>
                  <a:txBody>
                    <a:bodyPr/>
                    <a:lstStyle/>
                    <a:p>
                      <a:pPr algn="ctr" fontAlgn="b"/>
                      <a:endParaRPr lang="en-US" sz="900" b="1" i="0" u="none" strike="noStrike">
                        <a:effectLst/>
                        <a:latin typeface="Arial"/>
                      </a:endParaRPr>
                    </a:p>
                  </a:txBody>
                  <a:tcPr marL="8472" marR="8472" marT="8472" marB="0" anchor="b"/>
                </a:tc>
                <a:tc>
                  <a:txBody>
                    <a:bodyPr/>
                    <a:lstStyle/>
                    <a:p>
                      <a:pPr algn="ctr" fontAlgn="b"/>
                      <a:r>
                        <a:rPr lang="en-US" sz="900" u="none" strike="noStrike">
                          <a:effectLst/>
                        </a:rPr>
                        <a:t> </a:t>
                      </a:r>
                      <a:endParaRPr lang="en-US" sz="900" b="1" i="0" u="none" strike="noStrike">
                        <a:effectLst/>
                        <a:latin typeface="Arial"/>
                      </a:endParaRPr>
                    </a:p>
                  </a:txBody>
                  <a:tcPr marL="8472" marR="8472" marT="8472" marB="0" anchor="b"/>
                </a:tc>
                <a:tc>
                  <a:txBody>
                    <a:bodyPr/>
                    <a:lstStyle/>
                    <a:p>
                      <a:pPr algn="ctr" fontAlgn="b"/>
                      <a:r>
                        <a:rPr lang="en-US" sz="900" u="none" strike="noStrike">
                          <a:effectLst/>
                        </a:rPr>
                        <a:t> </a:t>
                      </a:r>
                      <a:endParaRPr lang="en-US" sz="900" b="1" i="0" u="none" strike="noStrike">
                        <a:effectLst/>
                        <a:latin typeface="Arial"/>
                      </a:endParaRPr>
                    </a:p>
                  </a:txBody>
                  <a:tcPr marL="8472" marR="8472" marT="8472" marB="0" anchor="b"/>
                </a:tc>
                <a:tc>
                  <a:txBody>
                    <a:bodyPr/>
                    <a:lstStyle/>
                    <a:p>
                      <a:pPr algn="ctr" fontAlgn="b"/>
                      <a:endParaRPr lang="en-US" sz="900" b="1" i="0" u="none" strike="noStrike">
                        <a:effectLst/>
                        <a:latin typeface="Arial"/>
                      </a:endParaRPr>
                    </a:p>
                  </a:txBody>
                  <a:tcPr marL="8472" marR="8472" marT="8472" marB="0" anchor="b"/>
                </a:tc>
              </a:tr>
              <a:tr h="144031">
                <a:tc>
                  <a:txBody>
                    <a:bodyPr/>
                    <a:lstStyle/>
                    <a:p>
                      <a:pPr algn="ctr" fontAlgn="b"/>
                      <a:endParaRPr lang="en-US" sz="900" b="1"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1" i="0" u="none" strike="noStrike">
                        <a:effectLst/>
                        <a:latin typeface="Arial"/>
                      </a:endParaRPr>
                    </a:p>
                  </a:txBody>
                  <a:tcPr marL="8472" marR="8472" marT="8472" marB="0" anchor="b"/>
                </a:tc>
                <a:tc>
                  <a:txBody>
                    <a:bodyPr/>
                    <a:lstStyle/>
                    <a:p>
                      <a:pPr algn="l" fontAlgn="b"/>
                      <a:endParaRPr lang="en-US" sz="900" b="1"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1"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1" i="0" u="none" strike="noStrike">
                        <a:effectLst/>
                        <a:latin typeface="Arial"/>
                      </a:endParaRPr>
                    </a:p>
                  </a:txBody>
                  <a:tcPr marL="8472" marR="8472" marT="8472" marB="0" anchor="b"/>
                </a:tc>
                <a:tc>
                  <a:txBody>
                    <a:bodyPr/>
                    <a:lstStyle/>
                    <a:p>
                      <a:pPr algn="l" fontAlgn="b"/>
                      <a:endParaRPr lang="en-US" sz="900" b="1" i="0" u="none" strike="noStrike">
                        <a:effectLst/>
                        <a:latin typeface="Arial"/>
                      </a:endParaRPr>
                    </a:p>
                  </a:txBody>
                  <a:tcPr marL="8472" marR="8472" marT="8472" marB="0" anchor="b"/>
                </a:tc>
              </a:tr>
              <a:tr h="144031">
                <a:tc>
                  <a:txBody>
                    <a:bodyPr/>
                    <a:lstStyle/>
                    <a:p>
                      <a:pPr algn="ctr" fontAlgn="b"/>
                      <a:endParaRPr lang="en-US" sz="900" b="1" i="0" u="none" strike="noStrike">
                        <a:effectLst/>
                        <a:latin typeface="Arial"/>
                      </a:endParaRPr>
                    </a:p>
                  </a:txBody>
                  <a:tcPr marL="8472" marR="8472" marT="8472" marB="0" anchor="b"/>
                </a:tc>
                <a:tc>
                  <a:txBody>
                    <a:bodyPr/>
                    <a:lstStyle/>
                    <a:p>
                      <a:pPr algn="ctr" fontAlgn="b"/>
                      <a:r>
                        <a:rPr lang="en-US" sz="900" u="none" strike="noStrike">
                          <a:effectLst/>
                        </a:rPr>
                        <a:t>Data</a:t>
                      </a:r>
                      <a:endParaRPr lang="en-US" sz="900" b="1"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ctr" fontAlgn="b"/>
                      <a:r>
                        <a:rPr lang="en-US" sz="900" u="none" strike="noStrike">
                          <a:effectLst/>
                        </a:rPr>
                        <a:t>1 </a:t>
                      </a:r>
                      <a:endParaRPr lang="en-US" sz="900" b="1" i="0" u="none" strike="noStrike">
                        <a:effectLst/>
                        <a:latin typeface="Arial"/>
                      </a:endParaRPr>
                    </a:p>
                  </a:txBody>
                  <a:tcPr marL="8472" marR="8472" marT="8472" marB="0" anchor="b"/>
                </a:tc>
                <a:tc>
                  <a:txBody>
                    <a:bodyPr/>
                    <a:lstStyle/>
                    <a:p>
                      <a:pPr algn="ctr" fontAlgn="b"/>
                      <a:endParaRPr lang="en-US" sz="900" b="1" i="0" u="none" strike="noStrike">
                        <a:effectLst/>
                        <a:latin typeface="Arial"/>
                      </a:endParaRPr>
                    </a:p>
                  </a:txBody>
                  <a:tcPr marL="8472" marR="8472" marT="8472" marB="0" anchor="b"/>
                </a:tc>
                <a:tc>
                  <a:txBody>
                    <a:bodyPr/>
                    <a:lstStyle/>
                    <a:p>
                      <a:pPr algn="ctr" fontAlgn="b"/>
                      <a:r>
                        <a:rPr lang="en-US" sz="900" u="none" strike="noStrike">
                          <a:effectLst/>
                        </a:rPr>
                        <a:t>2 </a:t>
                      </a:r>
                      <a:endParaRPr lang="en-US" sz="900" b="1" i="0" u="none" strike="noStrike">
                        <a:effectLst/>
                        <a:latin typeface="Arial"/>
                      </a:endParaRPr>
                    </a:p>
                  </a:txBody>
                  <a:tcPr marL="8472" marR="8472" marT="8472" marB="0" anchor="b"/>
                </a:tc>
                <a:tc>
                  <a:txBody>
                    <a:bodyPr/>
                    <a:lstStyle/>
                    <a:p>
                      <a:pPr algn="ctr" fontAlgn="b"/>
                      <a:r>
                        <a:rPr lang="en-US" sz="900" u="none" strike="noStrike">
                          <a:effectLst/>
                        </a:rPr>
                        <a:t> </a:t>
                      </a:r>
                      <a:endParaRPr lang="en-US" sz="900" b="1" i="0" u="none" strike="noStrike">
                        <a:effectLst/>
                        <a:latin typeface="Arial"/>
                      </a:endParaRPr>
                    </a:p>
                  </a:txBody>
                  <a:tcPr marL="8472" marR="8472" marT="8472" marB="0" anchor="b"/>
                </a:tc>
                <a:tc>
                  <a:txBody>
                    <a:bodyPr/>
                    <a:lstStyle/>
                    <a:p>
                      <a:pPr algn="ctr" fontAlgn="b"/>
                      <a:r>
                        <a:rPr lang="en-US" sz="900" u="none" strike="noStrike">
                          <a:effectLst/>
                        </a:rPr>
                        <a:t>3 </a:t>
                      </a:r>
                      <a:endParaRPr lang="en-US" sz="900" b="1" i="0" u="none" strike="noStrike">
                        <a:effectLst/>
                        <a:latin typeface="Arial"/>
                      </a:endParaRPr>
                    </a:p>
                  </a:txBody>
                  <a:tcPr marL="8472" marR="8472" marT="8472" marB="0" anchor="b"/>
                </a:tc>
              </a:tr>
              <a:tr h="144031">
                <a:tc>
                  <a:txBody>
                    <a:bodyPr/>
                    <a:lstStyle/>
                    <a:p>
                      <a:pPr algn="ctr" fontAlgn="b"/>
                      <a:endParaRPr lang="en-US" sz="900" b="1" i="0" u="none" strike="noStrike">
                        <a:effectLst/>
                        <a:latin typeface="Arial"/>
                      </a:endParaRPr>
                    </a:p>
                  </a:txBody>
                  <a:tcPr marL="8472" marR="8472" marT="8472" marB="0" anchor="b"/>
                </a:tc>
                <a:tc>
                  <a:txBody>
                    <a:bodyPr/>
                    <a:lstStyle/>
                    <a:p>
                      <a:pPr algn="ctr" fontAlgn="b"/>
                      <a:r>
                        <a:rPr lang="en-US" sz="900" u="none" strike="noStrike">
                          <a:effectLst/>
                        </a:rPr>
                        <a:t>Control</a:t>
                      </a:r>
                      <a:endParaRPr lang="en-US" sz="900" b="1"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1" i="0" u="none" strike="noStrike">
                        <a:effectLst/>
                        <a:latin typeface="Arial"/>
                      </a:endParaRPr>
                    </a:p>
                  </a:txBody>
                  <a:tcPr marL="8472" marR="8472" marT="8472" marB="0" anchor="b"/>
                </a:tc>
                <a:tc>
                  <a:txBody>
                    <a:bodyPr/>
                    <a:lstStyle/>
                    <a:p>
                      <a:pPr algn="l" fontAlgn="b"/>
                      <a:endParaRPr lang="en-US" sz="900" b="1" i="0" u="none" strike="noStrike">
                        <a:effectLst/>
                        <a:latin typeface="Arial"/>
                      </a:endParaRPr>
                    </a:p>
                  </a:txBody>
                  <a:tcPr marL="8472" marR="8472" marT="8472" marB="0" anchor="b"/>
                </a:tc>
                <a:tc>
                  <a:txBody>
                    <a:bodyPr/>
                    <a:lstStyle/>
                    <a:p>
                      <a:pPr algn="l" fontAlgn="b"/>
                      <a:endParaRPr lang="en-US" sz="900" b="1"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1"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1" i="0" u="none" strike="noStrike">
                        <a:effectLst/>
                        <a:latin typeface="Arial"/>
                      </a:endParaRPr>
                    </a:p>
                  </a:txBody>
                  <a:tcPr marL="8472" marR="8472" marT="8472" marB="0" anchor="b"/>
                </a:tc>
                <a:tc>
                  <a:txBody>
                    <a:bodyPr/>
                    <a:lstStyle/>
                    <a:p>
                      <a:pPr algn="l" fontAlgn="b"/>
                      <a:endParaRPr lang="en-US" sz="900" b="1" i="0" u="none" strike="noStrike">
                        <a:effectLst/>
                        <a:latin typeface="Arial"/>
                      </a:endParaRPr>
                    </a:p>
                  </a:txBody>
                  <a:tcPr marL="8472" marR="8472" marT="8472" marB="0" anchor="b"/>
                </a:tc>
              </a:tr>
              <a:tr h="144031">
                <a:tc>
                  <a:txBody>
                    <a:bodyPr/>
                    <a:lstStyle/>
                    <a:p>
                      <a:pPr algn="ctr" fontAlgn="b"/>
                      <a:endParaRPr lang="en-US" sz="900" b="1" i="0" u="none" strike="noStrike">
                        <a:effectLst/>
                        <a:latin typeface="Arial"/>
                      </a:endParaRPr>
                    </a:p>
                  </a:txBody>
                  <a:tcPr marL="8472" marR="8472" marT="8472" marB="0" anchor="b"/>
                </a:tc>
                <a:tc>
                  <a:txBody>
                    <a:bodyPr/>
                    <a:lstStyle/>
                    <a:p>
                      <a:pPr algn="ctr" fontAlgn="b"/>
                      <a:r>
                        <a:rPr lang="en-US" sz="900" u="none" strike="noStrike">
                          <a:effectLst/>
                        </a:rPr>
                        <a:t>Codes</a:t>
                      </a:r>
                      <a:endParaRPr lang="en-US" sz="900" b="1"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1" i="0" u="none" strike="noStrike">
                        <a:effectLst/>
                        <a:latin typeface="Arial"/>
                      </a:endParaRPr>
                    </a:p>
                  </a:txBody>
                  <a:tcPr marL="8472" marR="8472" marT="8472" marB="0" anchor="b"/>
                </a:tc>
                <a:tc>
                  <a:txBody>
                    <a:bodyPr/>
                    <a:lstStyle/>
                    <a:p>
                      <a:pPr algn="l" fontAlgn="b"/>
                      <a:endParaRPr lang="en-US" sz="900" b="1" i="0" u="none" strike="noStrike">
                        <a:effectLst/>
                        <a:latin typeface="Arial"/>
                      </a:endParaRPr>
                    </a:p>
                  </a:txBody>
                  <a:tcPr marL="8472" marR="8472" marT="8472" marB="0" anchor="b"/>
                </a:tc>
                <a:tc>
                  <a:txBody>
                    <a:bodyPr/>
                    <a:lstStyle/>
                    <a:p>
                      <a:pPr algn="l" fontAlgn="b"/>
                      <a:endParaRPr lang="en-US" sz="900" b="1"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1"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1" i="0" u="none" strike="noStrike">
                        <a:effectLst/>
                        <a:latin typeface="Arial"/>
                      </a:endParaRPr>
                    </a:p>
                  </a:txBody>
                  <a:tcPr marL="8472" marR="8472" marT="8472" marB="0" anchor="b"/>
                </a:tc>
                <a:tc>
                  <a:txBody>
                    <a:bodyPr/>
                    <a:lstStyle/>
                    <a:p>
                      <a:pPr algn="l" fontAlgn="b"/>
                      <a:endParaRPr lang="en-US" sz="900" b="1" i="0" u="none" strike="noStrike">
                        <a:effectLst/>
                        <a:latin typeface="Arial"/>
                      </a:endParaRPr>
                    </a:p>
                  </a:txBody>
                  <a:tcPr marL="8472" marR="8472" marT="8472" marB="0" anchor="b"/>
                </a:tc>
              </a:tr>
              <a:tr h="144031">
                <a:tc>
                  <a:txBody>
                    <a:bodyPr/>
                    <a:lstStyle/>
                    <a:p>
                      <a:pPr algn="ctr" fontAlgn="b"/>
                      <a:endParaRPr lang="en-US" sz="900" b="1"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1" i="0" u="none" strike="noStrike">
                        <a:effectLst/>
                        <a:latin typeface="Arial"/>
                      </a:endParaRPr>
                    </a:p>
                  </a:txBody>
                  <a:tcPr marL="8472" marR="8472" marT="8472" marB="0" anchor="b"/>
                </a:tc>
                <a:tc>
                  <a:txBody>
                    <a:bodyPr/>
                    <a:lstStyle/>
                    <a:p>
                      <a:pPr algn="ctr" fontAlgn="b"/>
                      <a:r>
                        <a:rPr lang="en-US" sz="900" u="none" strike="noStrike">
                          <a:effectLst/>
                        </a:rPr>
                        <a:t> Governmental </a:t>
                      </a:r>
                      <a:endParaRPr lang="en-US" sz="900" b="1" i="0" u="none" strike="noStrike">
                        <a:effectLst/>
                        <a:latin typeface="Arial"/>
                      </a:endParaRPr>
                    </a:p>
                  </a:txBody>
                  <a:tcPr marL="8472" marR="8472" marT="8472" marB="0" anchor="b"/>
                </a:tc>
                <a:tc>
                  <a:txBody>
                    <a:bodyPr/>
                    <a:lstStyle/>
                    <a:p>
                      <a:pPr algn="ctr" fontAlgn="b"/>
                      <a:endParaRPr lang="en-US" sz="900" b="1" i="0" u="none" strike="noStrike">
                        <a:effectLst/>
                        <a:latin typeface="Arial"/>
                      </a:endParaRPr>
                    </a:p>
                  </a:txBody>
                  <a:tcPr marL="8472" marR="8472" marT="8472" marB="0" anchor="b"/>
                </a:tc>
                <a:tc>
                  <a:txBody>
                    <a:bodyPr/>
                    <a:lstStyle/>
                    <a:p>
                      <a:pPr algn="ctr" fontAlgn="b"/>
                      <a:r>
                        <a:rPr lang="en-US" sz="900" u="none" strike="noStrike">
                          <a:effectLst/>
                        </a:rPr>
                        <a:t> Business-type </a:t>
                      </a:r>
                      <a:endParaRPr lang="en-US" sz="900" b="1" i="0" u="none" strike="noStrike">
                        <a:effectLst/>
                        <a:latin typeface="Arial"/>
                      </a:endParaRPr>
                    </a:p>
                  </a:txBody>
                  <a:tcPr marL="8472" marR="8472" marT="8472" marB="0" anchor="b"/>
                </a:tc>
                <a:tc>
                  <a:txBody>
                    <a:bodyPr/>
                    <a:lstStyle/>
                    <a:p>
                      <a:pPr algn="ctr" fontAlgn="b"/>
                      <a:r>
                        <a:rPr lang="en-US" sz="900" u="none" strike="noStrike">
                          <a:effectLst/>
                        </a:rPr>
                        <a:t> </a:t>
                      </a:r>
                      <a:endParaRPr lang="en-US" sz="900" b="1" i="0" u="none" strike="noStrike">
                        <a:effectLst/>
                        <a:latin typeface="Arial"/>
                      </a:endParaRPr>
                    </a:p>
                  </a:txBody>
                  <a:tcPr marL="8472" marR="8472" marT="8472" marB="0" anchor="b"/>
                </a:tc>
                <a:tc>
                  <a:txBody>
                    <a:bodyPr/>
                    <a:lstStyle/>
                    <a:p>
                      <a:pPr algn="ctr" fontAlgn="b"/>
                      <a:endParaRPr lang="en-US" sz="900" b="1" i="0" u="none" strike="noStrike">
                        <a:effectLst/>
                        <a:latin typeface="Arial"/>
                      </a:endParaRPr>
                    </a:p>
                  </a:txBody>
                  <a:tcPr marL="8472" marR="8472" marT="8472" marB="0" anchor="b"/>
                </a:tc>
              </a:tr>
              <a:tr h="144031">
                <a:tc>
                  <a:txBody>
                    <a:bodyPr/>
                    <a:lstStyle/>
                    <a:p>
                      <a:pPr algn="ctr" fontAlgn="b"/>
                      <a:endParaRPr lang="en-US" sz="900" b="1"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1" i="0" u="none" strike="noStrike">
                        <a:effectLst/>
                        <a:latin typeface="Arial"/>
                      </a:endParaRPr>
                    </a:p>
                  </a:txBody>
                  <a:tcPr marL="8472" marR="8472" marT="8472" marB="0" anchor="b"/>
                </a:tc>
                <a:tc>
                  <a:txBody>
                    <a:bodyPr/>
                    <a:lstStyle/>
                    <a:p>
                      <a:pPr algn="ctr" fontAlgn="b"/>
                      <a:r>
                        <a:rPr lang="en-US" sz="900" u="none" strike="noStrike">
                          <a:effectLst/>
                        </a:rPr>
                        <a:t> Activities </a:t>
                      </a:r>
                      <a:endParaRPr lang="en-US" sz="900" b="1" i="0" u="none" strike="noStrike">
                        <a:effectLst/>
                        <a:latin typeface="Arial"/>
                      </a:endParaRPr>
                    </a:p>
                  </a:txBody>
                  <a:tcPr marL="8472" marR="8472" marT="8472" marB="0" anchor="b"/>
                </a:tc>
                <a:tc>
                  <a:txBody>
                    <a:bodyPr/>
                    <a:lstStyle/>
                    <a:p>
                      <a:pPr algn="ctr" fontAlgn="b"/>
                      <a:endParaRPr lang="en-US" sz="900" b="1" i="0" u="none" strike="noStrike">
                        <a:effectLst/>
                        <a:latin typeface="Arial"/>
                      </a:endParaRPr>
                    </a:p>
                  </a:txBody>
                  <a:tcPr marL="8472" marR="8472" marT="8472" marB="0" anchor="b"/>
                </a:tc>
                <a:tc>
                  <a:txBody>
                    <a:bodyPr/>
                    <a:lstStyle/>
                    <a:p>
                      <a:pPr algn="ctr" fontAlgn="b"/>
                      <a:r>
                        <a:rPr lang="en-US" sz="900" u="none" strike="noStrike">
                          <a:effectLst/>
                        </a:rPr>
                        <a:t> Activities </a:t>
                      </a:r>
                      <a:endParaRPr lang="en-US" sz="900" b="1" i="0" u="none" strike="noStrike">
                        <a:effectLst/>
                        <a:latin typeface="Arial"/>
                      </a:endParaRPr>
                    </a:p>
                  </a:txBody>
                  <a:tcPr marL="8472" marR="8472" marT="8472" marB="0" anchor="b"/>
                </a:tc>
                <a:tc>
                  <a:txBody>
                    <a:bodyPr/>
                    <a:lstStyle/>
                    <a:p>
                      <a:pPr algn="ctr" fontAlgn="b"/>
                      <a:r>
                        <a:rPr lang="en-US" sz="900" u="none" strike="noStrike">
                          <a:effectLst/>
                        </a:rPr>
                        <a:t> </a:t>
                      </a:r>
                      <a:endParaRPr lang="en-US" sz="900" b="1" i="0" u="none" strike="noStrike">
                        <a:effectLst/>
                        <a:latin typeface="Arial"/>
                      </a:endParaRPr>
                    </a:p>
                  </a:txBody>
                  <a:tcPr marL="8472" marR="8472" marT="8472" marB="0" anchor="b"/>
                </a:tc>
                <a:tc>
                  <a:txBody>
                    <a:bodyPr/>
                    <a:lstStyle/>
                    <a:p>
                      <a:pPr algn="ctr" fontAlgn="b"/>
                      <a:r>
                        <a:rPr lang="en-US" sz="900" u="none" strike="noStrike">
                          <a:effectLst/>
                        </a:rPr>
                        <a:t> Total </a:t>
                      </a:r>
                      <a:endParaRPr lang="en-US" sz="900" b="1" i="0" u="none" strike="noStrike">
                        <a:effectLst/>
                        <a:latin typeface="Arial"/>
                      </a:endParaRPr>
                    </a:p>
                  </a:txBody>
                  <a:tcPr marL="8472" marR="8472" marT="8472" marB="0" anchor="b"/>
                </a:tc>
              </a:tr>
              <a:tr h="169448">
                <a:tc>
                  <a:txBody>
                    <a:bodyPr/>
                    <a:lstStyle/>
                    <a:p>
                      <a:pPr algn="ctr" fontAlgn="b"/>
                      <a:endParaRPr lang="en-US" sz="900" b="1"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gridSpan="3">
                  <a:txBody>
                    <a:bodyPr/>
                    <a:lstStyle/>
                    <a:p>
                      <a:pPr algn="l" fontAlgn="b"/>
                      <a:r>
                        <a:rPr lang="en-US" sz="1000" u="none" strike="noStrike" dirty="0">
                          <a:effectLst/>
                        </a:rPr>
                        <a:t>ASSETS</a:t>
                      </a:r>
                      <a:endParaRPr lang="en-US" sz="1000" b="1" i="0" u="none" strike="noStrike" dirty="0">
                        <a:effectLst/>
                        <a:latin typeface="Arial"/>
                      </a:endParaRPr>
                    </a:p>
                  </a:txBody>
                  <a:tcPr marL="8472" marR="8472" marT="8472" marB="0" anchor="b"/>
                </a:tc>
                <a:tc hMerge="1">
                  <a:txBody>
                    <a:bodyPr/>
                    <a:lstStyle/>
                    <a:p>
                      <a:endParaRPr lang="en-US"/>
                    </a:p>
                  </a:txBody>
                  <a:tcPr/>
                </a:tc>
                <a:tc hMerge="1">
                  <a:txBody>
                    <a:bodyPr/>
                    <a:lstStyle/>
                    <a:p>
                      <a:endParaRPr lang="en-US"/>
                    </a:p>
                  </a:txBody>
                  <a:tcPr/>
                </a:tc>
                <a:tc>
                  <a:txBody>
                    <a:bodyPr/>
                    <a:lstStyle/>
                    <a:p>
                      <a:pPr algn="l" fontAlgn="b"/>
                      <a:endParaRPr lang="en-US" sz="900" b="1"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r>
              <a:tr h="144031">
                <a:tc>
                  <a:txBody>
                    <a:bodyPr/>
                    <a:lstStyle/>
                    <a:p>
                      <a:pPr algn="ctr" fontAlgn="b"/>
                      <a:endParaRPr lang="en-US" sz="900" b="1" i="0" u="none" strike="noStrike">
                        <a:effectLst/>
                        <a:latin typeface="Arial"/>
                      </a:endParaRPr>
                    </a:p>
                  </a:txBody>
                  <a:tcPr marL="8472" marR="8472" marT="8472" marB="0" anchor="b"/>
                </a:tc>
                <a:tc>
                  <a:txBody>
                    <a:bodyPr/>
                    <a:lstStyle/>
                    <a:p>
                      <a:pPr algn="ctr" fontAlgn="b"/>
                      <a:r>
                        <a:rPr lang="en-US" sz="900" u="none" strike="noStrike">
                          <a:effectLst/>
                        </a:rPr>
                        <a:t>1110</a:t>
                      </a:r>
                      <a:endParaRPr lang="en-US" sz="900" b="1" i="0" u="none" strike="noStrike">
                        <a:effectLst/>
                        <a:latin typeface="Arial"/>
                      </a:endParaRPr>
                    </a:p>
                  </a:txBody>
                  <a:tcPr marL="8472" marR="8472" marT="8472" marB="0" anchor="b"/>
                </a:tc>
                <a:tc gridSpan="3">
                  <a:txBody>
                    <a:bodyPr/>
                    <a:lstStyle/>
                    <a:p>
                      <a:pPr algn="l" fontAlgn="b"/>
                      <a:r>
                        <a:rPr lang="en-US" sz="900" u="none" strike="noStrike">
                          <a:effectLst/>
                        </a:rPr>
                        <a:t>Cash and cash equivalents</a:t>
                      </a:r>
                      <a:endParaRPr lang="en-US" sz="900" b="0" i="0" u="none" strike="noStrike">
                        <a:effectLst/>
                        <a:latin typeface="Arial"/>
                      </a:endParaRPr>
                    </a:p>
                  </a:txBody>
                  <a:tcPr marL="8472" marR="8472" marT="8472" marB="0" anchor="b"/>
                </a:tc>
                <a:tc hMerge="1">
                  <a:txBody>
                    <a:bodyPr/>
                    <a:lstStyle/>
                    <a:p>
                      <a:endParaRPr lang="en-US"/>
                    </a:p>
                  </a:txBody>
                  <a:tcPr/>
                </a:tc>
                <a:tc hMerge="1">
                  <a:txBody>
                    <a:bodyPr/>
                    <a:lstStyle/>
                    <a:p>
                      <a:endParaRPr lang="en-US"/>
                    </a:p>
                  </a:txBody>
                  <a:tcPr/>
                </a:tc>
                <a:tc>
                  <a:txBody>
                    <a:bodyPr/>
                    <a:lstStyle/>
                    <a:p>
                      <a:pPr algn="l" fontAlgn="b"/>
                      <a:endParaRPr lang="en-US" sz="900" b="1"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r>
              <a:tr h="144031">
                <a:tc>
                  <a:txBody>
                    <a:bodyPr/>
                    <a:lstStyle/>
                    <a:p>
                      <a:pPr algn="ctr" fontAlgn="b"/>
                      <a:endParaRPr lang="en-US" sz="900" b="1" i="0" u="none" strike="noStrike">
                        <a:effectLst/>
                        <a:latin typeface="Arial"/>
                      </a:endParaRPr>
                    </a:p>
                  </a:txBody>
                  <a:tcPr marL="8472" marR="8472" marT="8472" marB="0" anchor="b"/>
                </a:tc>
                <a:tc>
                  <a:txBody>
                    <a:bodyPr/>
                    <a:lstStyle/>
                    <a:p>
                      <a:pPr algn="ctr" fontAlgn="b"/>
                      <a:r>
                        <a:rPr lang="en-US" sz="900" u="none" strike="noStrike">
                          <a:effectLst/>
                        </a:rPr>
                        <a:t>1220</a:t>
                      </a:r>
                      <a:endParaRPr lang="en-US" sz="900" b="1" i="0" u="none" strike="noStrike">
                        <a:effectLst/>
                        <a:latin typeface="Arial"/>
                      </a:endParaRPr>
                    </a:p>
                  </a:txBody>
                  <a:tcPr marL="8472" marR="8472" marT="8472" marB="0" anchor="b"/>
                </a:tc>
                <a:tc gridSpan="3">
                  <a:txBody>
                    <a:bodyPr/>
                    <a:lstStyle/>
                    <a:p>
                      <a:pPr algn="l" fontAlgn="b"/>
                      <a:r>
                        <a:rPr lang="en-US" sz="900" u="none" strike="noStrike">
                          <a:effectLst/>
                        </a:rPr>
                        <a:t>Property taxes receivables (delinquent)</a:t>
                      </a:r>
                      <a:endParaRPr lang="en-US" sz="900" b="0" i="0" u="none" strike="noStrike">
                        <a:effectLst/>
                        <a:latin typeface="Arial"/>
                      </a:endParaRPr>
                    </a:p>
                  </a:txBody>
                  <a:tcPr marL="8472" marR="8472" marT="8472" marB="0" anchor="b"/>
                </a:tc>
                <a:tc hMerge="1">
                  <a:txBody>
                    <a:bodyPr/>
                    <a:lstStyle/>
                    <a:p>
                      <a:endParaRPr lang="en-US"/>
                    </a:p>
                  </a:txBody>
                  <a:tcPr/>
                </a:tc>
                <a:tc hMerge="1">
                  <a:txBody>
                    <a:bodyPr/>
                    <a:lstStyle/>
                    <a:p>
                      <a:endParaRPr lang="en-US"/>
                    </a:p>
                  </a:txBody>
                  <a:tcPr/>
                </a:tc>
                <a:tc>
                  <a:txBody>
                    <a:bodyPr/>
                    <a:lstStyle/>
                    <a:p>
                      <a:pPr algn="l" fontAlgn="b"/>
                      <a:endParaRPr lang="en-US" sz="900" b="1"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r>
              <a:tr h="144031">
                <a:tc>
                  <a:txBody>
                    <a:bodyPr/>
                    <a:lstStyle/>
                    <a:p>
                      <a:pPr algn="ctr" fontAlgn="b"/>
                      <a:endParaRPr lang="en-US" sz="900" b="1" i="0" u="none" strike="noStrike">
                        <a:effectLst/>
                        <a:latin typeface="Arial"/>
                      </a:endParaRPr>
                    </a:p>
                  </a:txBody>
                  <a:tcPr marL="8472" marR="8472" marT="8472" marB="0" anchor="b"/>
                </a:tc>
                <a:tc>
                  <a:txBody>
                    <a:bodyPr/>
                    <a:lstStyle/>
                    <a:p>
                      <a:pPr algn="ctr" fontAlgn="b"/>
                      <a:r>
                        <a:rPr lang="en-US" sz="900" u="none" strike="noStrike">
                          <a:effectLst/>
                        </a:rPr>
                        <a:t>1230</a:t>
                      </a:r>
                      <a:endParaRPr lang="en-US" sz="900" b="1" i="0" u="none" strike="noStrike">
                        <a:effectLst/>
                        <a:latin typeface="Arial"/>
                      </a:endParaRPr>
                    </a:p>
                  </a:txBody>
                  <a:tcPr marL="8472" marR="8472" marT="8472" marB="0" anchor="b"/>
                </a:tc>
                <a:tc gridSpan="3">
                  <a:txBody>
                    <a:bodyPr/>
                    <a:lstStyle/>
                    <a:p>
                      <a:pPr algn="l" fontAlgn="b"/>
                      <a:r>
                        <a:rPr lang="en-US" sz="900" u="none" strike="noStrike">
                          <a:effectLst/>
                        </a:rPr>
                        <a:t>Allowance for uncollectible taxes (credit)</a:t>
                      </a:r>
                      <a:endParaRPr lang="en-US" sz="900" b="0" i="0" u="none" strike="noStrike">
                        <a:effectLst/>
                        <a:latin typeface="Arial"/>
                      </a:endParaRPr>
                    </a:p>
                  </a:txBody>
                  <a:tcPr marL="8472" marR="8472" marT="8472" marB="0" anchor="b"/>
                </a:tc>
                <a:tc hMerge="1">
                  <a:txBody>
                    <a:bodyPr/>
                    <a:lstStyle/>
                    <a:p>
                      <a:endParaRPr lang="en-US"/>
                    </a:p>
                  </a:txBody>
                  <a:tcPr/>
                </a:tc>
                <a:tc hMerge="1">
                  <a:txBody>
                    <a:bodyPr/>
                    <a:lstStyle/>
                    <a:p>
                      <a:endParaRPr lang="en-US"/>
                    </a:p>
                  </a:txBody>
                  <a:tcPr/>
                </a:tc>
                <a:tc>
                  <a:txBody>
                    <a:bodyPr/>
                    <a:lstStyle/>
                    <a:p>
                      <a:pPr algn="l" fontAlgn="b"/>
                      <a:endParaRPr lang="en-US" sz="900" b="1"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r>
              <a:tr h="144031">
                <a:tc>
                  <a:txBody>
                    <a:bodyPr/>
                    <a:lstStyle/>
                    <a:p>
                      <a:pPr algn="ctr" fontAlgn="b"/>
                      <a:endParaRPr lang="en-US" sz="900" b="1" i="0" u="none" strike="noStrike">
                        <a:effectLst/>
                        <a:latin typeface="Arial"/>
                      </a:endParaRPr>
                    </a:p>
                  </a:txBody>
                  <a:tcPr marL="8472" marR="8472" marT="8472" marB="0" anchor="b"/>
                </a:tc>
                <a:tc>
                  <a:txBody>
                    <a:bodyPr/>
                    <a:lstStyle/>
                    <a:p>
                      <a:pPr algn="ctr" fontAlgn="b"/>
                      <a:r>
                        <a:rPr lang="en-US" sz="900" u="none" strike="noStrike">
                          <a:effectLst/>
                        </a:rPr>
                        <a:t>1240</a:t>
                      </a:r>
                      <a:endParaRPr lang="en-US" sz="900" b="1" i="0" u="none" strike="noStrike">
                        <a:effectLst/>
                        <a:latin typeface="Arial"/>
                      </a:endParaRPr>
                    </a:p>
                  </a:txBody>
                  <a:tcPr marL="8472" marR="8472" marT="8472" marB="0" anchor="b"/>
                </a:tc>
                <a:tc gridSpan="3">
                  <a:txBody>
                    <a:bodyPr/>
                    <a:lstStyle/>
                    <a:p>
                      <a:pPr algn="l" fontAlgn="b"/>
                      <a:r>
                        <a:rPr lang="en-US" sz="900" u="none" strike="noStrike" dirty="0">
                          <a:effectLst/>
                        </a:rPr>
                        <a:t>Due from other governments</a:t>
                      </a:r>
                      <a:endParaRPr lang="en-US" sz="900" b="0" i="0" u="none" strike="noStrike" dirty="0">
                        <a:effectLst/>
                        <a:latin typeface="Arial"/>
                      </a:endParaRPr>
                    </a:p>
                  </a:txBody>
                  <a:tcPr marL="8472" marR="8472" marT="8472" marB="0" anchor="b"/>
                </a:tc>
                <a:tc hMerge="1">
                  <a:txBody>
                    <a:bodyPr/>
                    <a:lstStyle/>
                    <a:p>
                      <a:endParaRPr lang="en-US"/>
                    </a:p>
                  </a:txBody>
                  <a:tcPr/>
                </a:tc>
                <a:tc hMerge="1">
                  <a:txBody>
                    <a:bodyPr/>
                    <a:lstStyle/>
                    <a:p>
                      <a:endParaRPr lang="en-US"/>
                    </a:p>
                  </a:txBody>
                  <a:tcPr/>
                </a:tc>
                <a:tc>
                  <a:txBody>
                    <a:bodyPr/>
                    <a:lstStyle/>
                    <a:p>
                      <a:pPr algn="l" fontAlgn="b"/>
                      <a:endParaRPr lang="en-US" sz="900" b="1"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r>
              <a:tr h="144031">
                <a:tc>
                  <a:txBody>
                    <a:bodyPr/>
                    <a:lstStyle/>
                    <a:p>
                      <a:pPr algn="ctr" fontAlgn="b"/>
                      <a:endParaRPr lang="en-US" sz="900" b="1" i="0" u="none" strike="noStrike">
                        <a:effectLst/>
                        <a:latin typeface="Arial"/>
                      </a:endParaRPr>
                    </a:p>
                  </a:txBody>
                  <a:tcPr marL="8472" marR="8472" marT="8472" marB="0" anchor="b"/>
                </a:tc>
                <a:tc>
                  <a:txBody>
                    <a:bodyPr/>
                    <a:lstStyle/>
                    <a:p>
                      <a:pPr algn="ctr" fontAlgn="b"/>
                      <a:r>
                        <a:rPr lang="en-US" sz="900" u="none" strike="noStrike">
                          <a:effectLst/>
                        </a:rPr>
                        <a:t>1290</a:t>
                      </a:r>
                      <a:endParaRPr lang="en-US" sz="900" b="1" i="0" u="none" strike="noStrike">
                        <a:effectLst/>
                        <a:latin typeface="Arial"/>
                      </a:endParaRPr>
                    </a:p>
                  </a:txBody>
                  <a:tcPr marL="8472" marR="8472" marT="8472" marB="0" anchor="b"/>
                </a:tc>
                <a:tc gridSpan="3">
                  <a:txBody>
                    <a:bodyPr/>
                    <a:lstStyle/>
                    <a:p>
                      <a:pPr algn="l" fontAlgn="b"/>
                      <a:r>
                        <a:rPr lang="en-US" sz="900" u="none" strike="noStrike">
                          <a:effectLst/>
                        </a:rPr>
                        <a:t>Other receivables, net</a:t>
                      </a:r>
                      <a:endParaRPr lang="en-US" sz="900" b="0" i="0" u="none" strike="noStrike">
                        <a:effectLst/>
                        <a:latin typeface="Arial"/>
                      </a:endParaRPr>
                    </a:p>
                  </a:txBody>
                  <a:tcPr marL="8472" marR="8472" marT="8472" marB="0" anchor="b"/>
                </a:tc>
                <a:tc hMerge="1">
                  <a:txBody>
                    <a:bodyPr/>
                    <a:lstStyle/>
                    <a:p>
                      <a:endParaRPr lang="en-US"/>
                    </a:p>
                  </a:txBody>
                  <a:tcPr/>
                </a:tc>
                <a:tc hMerge="1">
                  <a:txBody>
                    <a:bodyPr/>
                    <a:lstStyle/>
                    <a:p>
                      <a:endParaRPr lang="en-US"/>
                    </a:p>
                  </a:txBody>
                  <a:tcPr/>
                </a:tc>
                <a:tc>
                  <a:txBody>
                    <a:bodyPr/>
                    <a:lstStyle/>
                    <a:p>
                      <a:pPr algn="l" fontAlgn="b"/>
                      <a:endParaRPr lang="en-US" sz="900" b="1"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r>
              <a:tr h="144031">
                <a:tc>
                  <a:txBody>
                    <a:bodyPr/>
                    <a:lstStyle/>
                    <a:p>
                      <a:pPr algn="ctr" fontAlgn="b"/>
                      <a:endParaRPr lang="en-US" sz="900" b="1" i="0" u="none" strike="noStrike">
                        <a:effectLst/>
                        <a:latin typeface="Arial"/>
                      </a:endParaRPr>
                    </a:p>
                  </a:txBody>
                  <a:tcPr marL="8472" marR="8472" marT="8472" marB="0" anchor="b"/>
                </a:tc>
                <a:tc>
                  <a:txBody>
                    <a:bodyPr/>
                    <a:lstStyle/>
                    <a:p>
                      <a:pPr algn="ctr" fontAlgn="b"/>
                      <a:r>
                        <a:rPr lang="en-US" sz="900" u="none" strike="noStrike">
                          <a:effectLst/>
                        </a:rPr>
                        <a:t>1410</a:t>
                      </a:r>
                      <a:endParaRPr lang="en-US" sz="900" b="1" i="0" u="none" strike="noStrike">
                        <a:effectLst/>
                        <a:latin typeface="Arial"/>
                      </a:endParaRPr>
                    </a:p>
                  </a:txBody>
                  <a:tcPr marL="8472" marR="8472" marT="8472" marB="0" anchor="b"/>
                </a:tc>
                <a:tc gridSpan="3">
                  <a:txBody>
                    <a:bodyPr/>
                    <a:lstStyle/>
                    <a:p>
                      <a:pPr algn="l" fontAlgn="b"/>
                      <a:r>
                        <a:rPr lang="en-US" sz="900" u="none" strike="noStrike" dirty="0" smtClean="0">
                          <a:effectLst/>
                        </a:rPr>
                        <a:t>Prepaid </a:t>
                      </a:r>
                      <a:r>
                        <a:rPr lang="en-US" sz="900" u="none" strike="noStrike" dirty="0">
                          <a:effectLst/>
                        </a:rPr>
                        <a:t>expenses</a:t>
                      </a:r>
                      <a:endParaRPr lang="en-US" sz="900" b="0" i="0" u="none" strike="noStrike" dirty="0">
                        <a:effectLst/>
                        <a:latin typeface="Arial"/>
                      </a:endParaRPr>
                    </a:p>
                  </a:txBody>
                  <a:tcPr marL="8472" marR="8472" marT="8472" marB="0" anchor="b"/>
                </a:tc>
                <a:tc hMerge="1">
                  <a:txBody>
                    <a:bodyPr/>
                    <a:lstStyle/>
                    <a:p>
                      <a:endParaRPr lang="en-US"/>
                    </a:p>
                  </a:txBody>
                  <a:tcPr/>
                </a:tc>
                <a:tc hMerge="1">
                  <a:txBody>
                    <a:bodyPr/>
                    <a:lstStyle/>
                    <a:p>
                      <a:endParaRPr lang="en-US"/>
                    </a:p>
                  </a:txBody>
                  <a:tcPr/>
                </a:tc>
                <a:tc>
                  <a:txBody>
                    <a:bodyPr/>
                    <a:lstStyle/>
                    <a:p>
                      <a:pPr algn="l" fontAlgn="b"/>
                      <a:endParaRPr lang="en-US" sz="900" b="1"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r>
              <a:tr h="144031">
                <a:tc>
                  <a:txBody>
                    <a:bodyPr/>
                    <a:lstStyle/>
                    <a:p>
                      <a:pPr algn="ctr" fontAlgn="b"/>
                      <a:endParaRPr lang="en-US" sz="900" b="1" i="0" u="none" strike="noStrike" dirty="0">
                        <a:effectLst/>
                        <a:latin typeface="Arial"/>
                      </a:endParaRPr>
                    </a:p>
                  </a:txBody>
                  <a:tcPr marL="8472" marR="8472" marT="8472" marB="0" anchor="b"/>
                </a:tc>
                <a:tc>
                  <a:txBody>
                    <a:bodyPr/>
                    <a:lstStyle/>
                    <a:p>
                      <a:pPr algn="ctr" fontAlgn="b"/>
                      <a:endParaRPr lang="en-US" sz="900" b="1" i="0" u="none" strike="noStrike">
                        <a:effectLst/>
                        <a:latin typeface="Arial"/>
                      </a:endParaRPr>
                    </a:p>
                  </a:txBody>
                  <a:tcPr marL="8472" marR="8472" marT="8472" marB="0" anchor="b"/>
                </a:tc>
                <a:tc gridSpan="3">
                  <a:txBody>
                    <a:bodyPr/>
                    <a:lstStyle/>
                    <a:p>
                      <a:pPr algn="l" fontAlgn="b"/>
                      <a:r>
                        <a:rPr lang="en-US" sz="900" u="none" strike="noStrike">
                          <a:effectLst/>
                        </a:rPr>
                        <a:t>Capital assets:</a:t>
                      </a:r>
                      <a:endParaRPr lang="en-US" sz="900" b="0" i="0" u="none" strike="noStrike">
                        <a:effectLst/>
                        <a:latin typeface="Arial"/>
                      </a:endParaRPr>
                    </a:p>
                  </a:txBody>
                  <a:tcPr marL="8472" marR="8472" marT="8472" marB="0" anchor="b"/>
                </a:tc>
                <a:tc hMerge="1">
                  <a:txBody>
                    <a:bodyPr/>
                    <a:lstStyle/>
                    <a:p>
                      <a:endParaRPr lang="en-US"/>
                    </a:p>
                  </a:txBody>
                  <a:tcPr/>
                </a:tc>
                <a:tc hMerge="1">
                  <a:txBody>
                    <a:bodyPr/>
                    <a:lstStyle/>
                    <a:p>
                      <a:endParaRPr lang="en-US"/>
                    </a:p>
                  </a:txBody>
                  <a:tcPr/>
                </a:tc>
                <a:tc>
                  <a:txBody>
                    <a:bodyPr/>
                    <a:lstStyle/>
                    <a:p>
                      <a:pPr algn="l" fontAlgn="b"/>
                      <a:endParaRPr lang="en-US" sz="900" b="1"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r>
              <a:tr h="144031">
                <a:tc>
                  <a:txBody>
                    <a:bodyPr/>
                    <a:lstStyle/>
                    <a:p>
                      <a:pPr algn="ctr" fontAlgn="b"/>
                      <a:endParaRPr lang="en-US" sz="900" b="1" i="0" u="none" strike="noStrike">
                        <a:effectLst/>
                        <a:latin typeface="Arial"/>
                      </a:endParaRPr>
                    </a:p>
                  </a:txBody>
                  <a:tcPr marL="8472" marR="8472" marT="8472" marB="0" anchor="b"/>
                </a:tc>
                <a:tc>
                  <a:txBody>
                    <a:bodyPr/>
                    <a:lstStyle/>
                    <a:p>
                      <a:pPr algn="ctr" fontAlgn="b"/>
                      <a:r>
                        <a:rPr lang="en-US" sz="900" u="none" strike="noStrike">
                          <a:effectLst/>
                        </a:rPr>
                        <a:t>1510</a:t>
                      </a:r>
                      <a:endParaRPr lang="en-US" sz="900" b="1" i="0" u="none" strike="noStrike">
                        <a:effectLst/>
                        <a:latin typeface="Arial"/>
                      </a:endParaRPr>
                    </a:p>
                  </a:txBody>
                  <a:tcPr marL="8472" marR="8472" marT="8472" marB="0" anchor="b"/>
                </a:tc>
                <a:tc>
                  <a:txBody>
                    <a:bodyPr/>
                    <a:lstStyle/>
                    <a:p>
                      <a:pPr algn="l" fontAlgn="b"/>
                      <a:endParaRPr lang="en-US" sz="900" b="1" i="0" u="none" strike="noStrike">
                        <a:effectLst/>
                        <a:latin typeface="Arial"/>
                      </a:endParaRPr>
                    </a:p>
                  </a:txBody>
                  <a:tcPr marL="8472" marR="8472" marT="8472" marB="0" anchor="b"/>
                </a:tc>
                <a:tc gridSpan="2">
                  <a:txBody>
                    <a:bodyPr/>
                    <a:lstStyle/>
                    <a:p>
                      <a:pPr algn="l" fontAlgn="b"/>
                      <a:r>
                        <a:rPr lang="en-US" sz="900" u="none" strike="noStrike">
                          <a:effectLst/>
                        </a:rPr>
                        <a:t>Land</a:t>
                      </a:r>
                      <a:endParaRPr lang="en-US" sz="900" b="0" i="0" u="none" strike="noStrike">
                        <a:effectLst/>
                        <a:latin typeface="Arial"/>
                      </a:endParaRPr>
                    </a:p>
                  </a:txBody>
                  <a:tcPr marL="8472" marR="8472" marT="8472" marB="0" anchor="b"/>
                </a:tc>
                <a:tc hMerge="1">
                  <a:txBody>
                    <a:bodyPr/>
                    <a:lstStyle/>
                    <a:p>
                      <a:endParaRPr lang="en-US"/>
                    </a:p>
                  </a:txBody>
                  <a:tcPr/>
                </a:tc>
                <a:tc>
                  <a:txBody>
                    <a:bodyPr/>
                    <a:lstStyle/>
                    <a:p>
                      <a:pPr algn="l" fontAlgn="b"/>
                      <a:endParaRPr lang="en-US" sz="900" b="1"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r>
              <a:tr h="144031">
                <a:tc>
                  <a:txBody>
                    <a:bodyPr/>
                    <a:lstStyle/>
                    <a:p>
                      <a:pPr algn="ctr" fontAlgn="b"/>
                      <a:endParaRPr lang="en-US" sz="900" b="1" i="0" u="none" strike="noStrike">
                        <a:effectLst/>
                        <a:latin typeface="Arial"/>
                      </a:endParaRPr>
                    </a:p>
                  </a:txBody>
                  <a:tcPr marL="8472" marR="8472" marT="8472" marB="0" anchor="b"/>
                </a:tc>
                <a:tc>
                  <a:txBody>
                    <a:bodyPr/>
                    <a:lstStyle/>
                    <a:p>
                      <a:pPr algn="ctr" fontAlgn="b"/>
                      <a:r>
                        <a:rPr lang="en-US" sz="900" u="none" strike="noStrike">
                          <a:effectLst/>
                        </a:rPr>
                        <a:t>1520</a:t>
                      </a:r>
                      <a:endParaRPr lang="en-US" sz="900" b="1" i="0" u="none" strike="noStrike">
                        <a:effectLst/>
                        <a:latin typeface="Arial"/>
                      </a:endParaRPr>
                    </a:p>
                  </a:txBody>
                  <a:tcPr marL="8472" marR="8472" marT="8472" marB="0" anchor="b"/>
                </a:tc>
                <a:tc>
                  <a:txBody>
                    <a:bodyPr/>
                    <a:lstStyle/>
                    <a:p>
                      <a:pPr algn="l" fontAlgn="b"/>
                      <a:endParaRPr lang="en-US" sz="900" b="1" i="0" u="none" strike="noStrike">
                        <a:effectLst/>
                        <a:latin typeface="Arial"/>
                      </a:endParaRPr>
                    </a:p>
                  </a:txBody>
                  <a:tcPr marL="8472" marR="8472" marT="8472" marB="0" anchor="b"/>
                </a:tc>
                <a:tc gridSpan="2">
                  <a:txBody>
                    <a:bodyPr/>
                    <a:lstStyle/>
                    <a:p>
                      <a:pPr algn="l" fontAlgn="b"/>
                      <a:r>
                        <a:rPr lang="en-US" sz="900" u="none" strike="noStrike" dirty="0">
                          <a:effectLst/>
                        </a:rPr>
                        <a:t>Buildings, net</a:t>
                      </a:r>
                      <a:endParaRPr lang="en-US" sz="900" b="0" i="0" u="none" strike="noStrike" dirty="0">
                        <a:effectLst/>
                        <a:latin typeface="Arial"/>
                      </a:endParaRPr>
                    </a:p>
                  </a:txBody>
                  <a:tcPr marL="8472" marR="8472" marT="8472" marB="0" anchor="b"/>
                </a:tc>
                <a:tc hMerge="1">
                  <a:txBody>
                    <a:bodyPr/>
                    <a:lstStyle/>
                    <a:p>
                      <a:endParaRPr lang="en-US"/>
                    </a:p>
                  </a:txBody>
                  <a:tcPr/>
                </a:tc>
                <a:tc>
                  <a:txBody>
                    <a:bodyPr/>
                    <a:lstStyle/>
                    <a:p>
                      <a:pPr algn="l" fontAlgn="b"/>
                      <a:endParaRPr lang="en-US" sz="900" b="1"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r>
              <a:tr h="144031">
                <a:tc>
                  <a:txBody>
                    <a:bodyPr/>
                    <a:lstStyle/>
                    <a:p>
                      <a:pPr algn="ctr" fontAlgn="b"/>
                      <a:endParaRPr lang="en-US" sz="900" b="1" i="0" u="none" strike="noStrike">
                        <a:effectLst/>
                        <a:latin typeface="Arial"/>
                      </a:endParaRPr>
                    </a:p>
                  </a:txBody>
                  <a:tcPr marL="8472" marR="8472" marT="8472" marB="0" anchor="b"/>
                </a:tc>
                <a:tc>
                  <a:txBody>
                    <a:bodyPr/>
                    <a:lstStyle/>
                    <a:p>
                      <a:pPr algn="ctr" fontAlgn="b"/>
                      <a:r>
                        <a:rPr lang="en-US" sz="900" u="none" strike="noStrike">
                          <a:effectLst/>
                        </a:rPr>
                        <a:t>1530</a:t>
                      </a:r>
                      <a:endParaRPr lang="en-US" sz="900" b="1" i="0" u="none" strike="noStrike">
                        <a:effectLst/>
                        <a:latin typeface="Arial"/>
                      </a:endParaRPr>
                    </a:p>
                  </a:txBody>
                  <a:tcPr marL="8472" marR="8472" marT="8472" marB="0" anchor="b"/>
                </a:tc>
                <a:tc>
                  <a:txBody>
                    <a:bodyPr/>
                    <a:lstStyle/>
                    <a:p>
                      <a:pPr algn="l" fontAlgn="b"/>
                      <a:endParaRPr lang="en-US" sz="900" b="1" i="0" u="none" strike="noStrike">
                        <a:effectLst/>
                        <a:latin typeface="Arial"/>
                      </a:endParaRPr>
                    </a:p>
                  </a:txBody>
                  <a:tcPr marL="8472" marR="8472" marT="8472" marB="0" anchor="b"/>
                </a:tc>
                <a:tc gridSpan="2">
                  <a:txBody>
                    <a:bodyPr/>
                    <a:lstStyle/>
                    <a:p>
                      <a:pPr algn="l" fontAlgn="b"/>
                      <a:r>
                        <a:rPr lang="en-US" sz="900" u="none" strike="noStrike">
                          <a:effectLst/>
                        </a:rPr>
                        <a:t>Furniture and equipment, net</a:t>
                      </a:r>
                      <a:endParaRPr lang="en-US" sz="900" b="0" i="0" u="none" strike="noStrike">
                        <a:effectLst/>
                        <a:latin typeface="Arial"/>
                      </a:endParaRPr>
                    </a:p>
                  </a:txBody>
                  <a:tcPr marL="8472" marR="8472" marT="8472" marB="0" anchor="b"/>
                </a:tc>
                <a:tc hMerge="1">
                  <a:txBody>
                    <a:bodyPr/>
                    <a:lstStyle/>
                    <a:p>
                      <a:endParaRPr lang="en-US"/>
                    </a:p>
                  </a:txBody>
                  <a:tcPr/>
                </a:tc>
                <a:tc>
                  <a:txBody>
                    <a:bodyPr/>
                    <a:lstStyle/>
                    <a:p>
                      <a:pPr algn="l" fontAlgn="b"/>
                      <a:endParaRPr lang="en-US" sz="900" b="1"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r>
              <a:tr h="144031">
                <a:tc>
                  <a:txBody>
                    <a:bodyPr/>
                    <a:lstStyle/>
                    <a:p>
                      <a:pPr algn="ctr" fontAlgn="b"/>
                      <a:endParaRPr lang="en-US" sz="900" b="1" i="0" u="none" strike="noStrike">
                        <a:effectLst/>
                        <a:latin typeface="Arial"/>
                      </a:endParaRPr>
                    </a:p>
                  </a:txBody>
                  <a:tcPr marL="8472" marR="8472" marT="8472" marB="0" anchor="b"/>
                </a:tc>
                <a:tc>
                  <a:txBody>
                    <a:bodyPr/>
                    <a:lstStyle/>
                    <a:p>
                      <a:pPr algn="ctr" fontAlgn="b"/>
                      <a:r>
                        <a:rPr lang="en-US" sz="900" u="none" strike="noStrike">
                          <a:effectLst/>
                        </a:rPr>
                        <a:t>1580</a:t>
                      </a:r>
                      <a:endParaRPr lang="en-US" sz="900" b="1" i="0" u="none" strike="noStrike">
                        <a:effectLst/>
                        <a:latin typeface="Arial"/>
                      </a:endParaRPr>
                    </a:p>
                  </a:txBody>
                  <a:tcPr marL="8472" marR="8472" marT="8472" marB="0" anchor="b"/>
                </a:tc>
                <a:tc>
                  <a:txBody>
                    <a:bodyPr/>
                    <a:lstStyle/>
                    <a:p>
                      <a:pPr algn="l" fontAlgn="b"/>
                      <a:endParaRPr lang="en-US" sz="900" b="1" i="0" u="none" strike="noStrike">
                        <a:effectLst/>
                        <a:latin typeface="Arial"/>
                      </a:endParaRPr>
                    </a:p>
                  </a:txBody>
                  <a:tcPr marL="8472" marR="8472" marT="8472" marB="0" anchor="b"/>
                </a:tc>
                <a:tc gridSpan="2">
                  <a:txBody>
                    <a:bodyPr/>
                    <a:lstStyle/>
                    <a:p>
                      <a:pPr algn="l" fontAlgn="b"/>
                      <a:r>
                        <a:rPr lang="en-US" sz="900" u="none" strike="noStrike">
                          <a:effectLst/>
                        </a:rPr>
                        <a:t>Construction in progress</a:t>
                      </a:r>
                      <a:endParaRPr lang="en-US" sz="900" b="0" i="0" u="none" strike="noStrike">
                        <a:effectLst/>
                        <a:latin typeface="Arial"/>
                      </a:endParaRPr>
                    </a:p>
                  </a:txBody>
                  <a:tcPr marL="8472" marR="8472" marT="8472" marB="0" anchor="b"/>
                </a:tc>
                <a:tc hMerge="1">
                  <a:txBody>
                    <a:bodyPr/>
                    <a:lstStyle/>
                    <a:p>
                      <a:endParaRPr lang="en-US"/>
                    </a:p>
                  </a:txBody>
                  <a:tcPr/>
                </a:tc>
                <a:tc>
                  <a:txBody>
                    <a:bodyPr/>
                    <a:lstStyle/>
                    <a:p>
                      <a:pPr algn="l" fontAlgn="b"/>
                      <a:endParaRPr lang="en-US" sz="900" b="1"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r>
              <a:tr h="144031">
                <a:tc>
                  <a:txBody>
                    <a:bodyPr/>
                    <a:lstStyle/>
                    <a:p>
                      <a:pPr algn="ctr" fontAlgn="b"/>
                      <a:endParaRPr lang="en-US" sz="900" b="1" i="0" u="none" strike="noStrike">
                        <a:effectLst/>
                        <a:latin typeface="Arial"/>
                      </a:endParaRPr>
                    </a:p>
                  </a:txBody>
                  <a:tcPr marL="8472" marR="8472" marT="8472" marB="0" anchor="b"/>
                </a:tc>
                <a:tc>
                  <a:txBody>
                    <a:bodyPr/>
                    <a:lstStyle/>
                    <a:p>
                      <a:pPr algn="ctr" fontAlgn="b"/>
                      <a:r>
                        <a:rPr lang="en-US" sz="900" u="none" strike="noStrike">
                          <a:effectLst/>
                        </a:rPr>
                        <a:t>1000</a:t>
                      </a:r>
                      <a:endParaRPr lang="en-US" sz="900" b="1" i="0" u="none" strike="noStrike">
                        <a:effectLst/>
                        <a:latin typeface="Arial"/>
                      </a:endParaRPr>
                    </a:p>
                  </a:txBody>
                  <a:tcPr marL="8472" marR="8472" marT="8472" marB="0" anchor="b"/>
                </a:tc>
                <a:tc>
                  <a:txBody>
                    <a:bodyPr/>
                    <a:lstStyle/>
                    <a:p>
                      <a:pPr algn="l" fontAlgn="b"/>
                      <a:endParaRPr lang="en-US" sz="900" b="1" i="0" u="none" strike="noStrike">
                        <a:effectLst/>
                        <a:latin typeface="Arial"/>
                      </a:endParaRPr>
                    </a:p>
                  </a:txBody>
                  <a:tcPr marL="8472" marR="8472" marT="8472" marB="0" anchor="b"/>
                </a:tc>
                <a:tc>
                  <a:txBody>
                    <a:bodyPr/>
                    <a:lstStyle/>
                    <a:p>
                      <a:pPr algn="l" fontAlgn="b"/>
                      <a:endParaRPr lang="en-US" sz="900" b="1" i="0" u="none" strike="noStrike">
                        <a:effectLst/>
                        <a:latin typeface="Arial"/>
                      </a:endParaRPr>
                    </a:p>
                  </a:txBody>
                  <a:tcPr marL="8472" marR="8472" marT="8472" marB="0" anchor="b"/>
                </a:tc>
                <a:tc>
                  <a:txBody>
                    <a:bodyPr/>
                    <a:lstStyle/>
                    <a:p>
                      <a:pPr algn="l" fontAlgn="b"/>
                      <a:r>
                        <a:rPr lang="en-US" sz="900" u="none" strike="noStrike">
                          <a:effectLst/>
                        </a:rPr>
                        <a:t>Total assets </a:t>
                      </a:r>
                      <a:endParaRPr lang="en-US" sz="900" b="0" i="0" u="none" strike="noStrike">
                        <a:effectLst/>
                        <a:latin typeface="Arial"/>
                      </a:endParaRPr>
                    </a:p>
                  </a:txBody>
                  <a:tcPr marL="8472" marR="8472" marT="8472" marB="0" anchor="b"/>
                </a:tc>
                <a:tc>
                  <a:txBody>
                    <a:bodyPr/>
                    <a:lstStyle/>
                    <a:p>
                      <a:pPr algn="l" fontAlgn="b"/>
                      <a:endParaRPr lang="en-US" sz="900" b="1" i="0" u="none" strike="noStrike">
                        <a:effectLst/>
                        <a:latin typeface="Arial"/>
                      </a:endParaRPr>
                    </a:p>
                  </a:txBody>
                  <a:tcPr marL="8472" marR="8472" marT="8472" marB="0" anchor="b"/>
                </a:tc>
                <a:tc>
                  <a:txBody>
                    <a:bodyPr/>
                    <a:lstStyle/>
                    <a:p>
                      <a:pPr algn="l" fontAlgn="b"/>
                      <a:r>
                        <a:rPr lang="en-US" sz="900" u="none" strike="noStrike" dirty="0">
                          <a:effectLst/>
                        </a:rPr>
                        <a:t>                        -   </a:t>
                      </a:r>
                      <a:endParaRPr lang="en-US" sz="900" b="0" i="0" u="none" strike="noStrike" dirty="0">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   </a:t>
                      </a:r>
                      <a:endParaRPr lang="en-US" sz="900" b="0" i="0" u="none" strike="noStrike">
                        <a:effectLst/>
                        <a:latin typeface="Arial"/>
                      </a:endParaRPr>
                    </a:p>
                  </a:txBody>
                  <a:tcPr marL="8472" marR="8472" marT="8472" marB="0" anchor="b"/>
                </a:tc>
              </a:tr>
              <a:tr h="144031">
                <a:tc>
                  <a:txBody>
                    <a:bodyPr/>
                    <a:lstStyle/>
                    <a:p>
                      <a:pPr algn="ctr" fontAlgn="b"/>
                      <a:endParaRPr lang="en-US" sz="900" b="1" i="0" u="none" strike="noStrike">
                        <a:effectLst/>
                        <a:latin typeface="Arial"/>
                      </a:endParaRPr>
                    </a:p>
                  </a:txBody>
                  <a:tcPr marL="8472" marR="8472" marT="8472" marB="0" anchor="b"/>
                </a:tc>
                <a:tc>
                  <a:txBody>
                    <a:bodyPr/>
                    <a:lstStyle/>
                    <a:p>
                      <a:pPr algn="ctr" fontAlgn="b"/>
                      <a:endParaRPr lang="en-US" sz="900" b="1" i="0" u="none" strike="noStrike">
                        <a:effectLst/>
                        <a:latin typeface="Arial"/>
                      </a:endParaRPr>
                    </a:p>
                  </a:txBody>
                  <a:tcPr marL="8472" marR="8472" marT="8472" marB="0" anchor="b"/>
                </a:tc>
                <a:tc>
                  <a:txBody>
                    <a:bodyPr/>
                    <a:lstStyle/>
                    <a:p>
                      <a:pPr algn="l" fontAlgn="b"/>
                      <a:endParaRPr lang="en-US" sz="900" b="1" i="0" u="none" strike="noStrike">
                        <a:effectLst/>
                        <a:latin typeface="Arial"/>
                      </a:endParaRPr>
                    </a:p>
                  </a:txBody>
                  <a:tcPr marL="8472" marR="8472" marT="8472" marB="0" anchor="b"/>
                </a:tc>
                <a:tc>
                  <a:txBody>
                    <a:bodyPr/>
                    <a:lstStyle/>
                    <a:p>
                      <a:pPr algn="l" fontAlgn="b"/>
                      <a:endParaRPr lang="en-US" sz="900" b="1"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1"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r>
              <a:tr h="306701">
                <a:tc>
                  <a:txBody>
                    <a:bodyPr/>
                    <a:lstStyle/>
                    <a:p>
                      <a:pPr algn="ctr" fontAlgn="b"/>
                      <a:endParaRPr lang="en-US" sz="900" b="1" i="0" u="none" strike="noStrike">
                        <a:effectLst/>
                        <a:latin typeface="Arial"/>
                      </a:endParaRPr>
                    </a:p>
                  </a:txBody>
                  <a:tcPr marL="8472" marR="8472" marT="8472" marB="0" anchor="b"/>
                </a:tc>
                <a:tc>
                  <a:txBody>
                    <a:bodyPr/>
                    <a:lstStyle/>
                    <a:p>
                      <a:pPr algn="ctr" fontAlgn="b"/>
                      <a:endParaRPr lang="en-US" sz="900" b="1" i="0" u="none" strike="noStrike">
                        <a:effectLst/>
                        <a:latin typeface="Arial"/>
                      </a:endParaRPr>
                    </a:p>
                  </a:txBody>
                  <a:tcPr marL="8472" marR="8472" marT="8472" marB="0" anchor="b"/>
                </a:tc>
                <a:tc gridSpan="4">
                  <a:txBody>
                    <a:bodyPr/>
                    <a:lstStyle/>
                    <a:p>
                      <a:pPr algn="l" fontAlgn="b"/>
                      <a:r>
                        <a:rPr lang="en-US" sz="1000" u="none" strike="noStrike">
                          <a:effectLst/>
                        </a:rPr>
                        <a:t>DEFERRED OUTFLOWS OF RESOURCES</a:t>
                      </a:r>
                      <a:endParaRPr lang="en-US" sz="1000" b="1" i="0" u="none" strike="noStrike">
                        <a:effectLst/>
                        <a:latin typeface="Arial"/>
                      </a:endParaRPr>
                    </a:p>
                  </a:txBody>
                  <a:tcPr marL="8472" marR="8472" marT="8472"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r>
              <a:tr h="144031">
                <a:tc>
                  <a:txBody>
                    <a:bodyPr/>
                    <a:lstStyle/>
                    <a:p>
                      <a:pPr algn="ctr" fontAlgn="b"/>
                      <a:endParaRPr lang="en-US" sz="900" b="1" i="0" u="none" strike="noStrike">
                        <a:effectLst/>
                        <a:latin typeface="Arial"/>
                      </a:endParaRPr>
                    </a:p>
                  </a:txBody>
                  <a:tcPr marL="8472" marR="8472" marT="8472" marB="0" anchor="b"/>
                </a:tc>
                <a:tc>
                  <a:txBody>
                    <a:bodyPr/>
                    <a:lstStyle/>
                    <a:p>
                      <a:pPr algn="ctr" fontAlgn="b"/>
                      <a:r>
                        <a:rPr lang="en-US" sz="900" u="none" strike="noStrike">
                          <a:effectLst/>
                        </a:rPr>
                        <a:t>1700</a:t>
                      </a:r>
                      <a:endParaRPr lang="en-US" sz="900" b="1" i="0" u="none" strike="noStrike">
                        <a:effectLst/>
                        <a:latin typeface="Arial"/>
                      </a:endParaRPr>
                    </a:p>
                  </a:txBody>
                  <a:tcPr marL="8472" marR="8472" marT="8472" marB="0" anchor="b"/>
                </a:tc>
                <a:tc gridSpan="3">
                  <a:txBody>
                    <a:bodyPr/>
                    <a:lstStyle/>
                    <a:p>
                      <a:pPr algn="l" fontAlgn="b"/>
                      <a:r>
                        <a:rPr lang="en-US" sz="900" u="none" strike="noStrike">
                          <a:effectLst/>
                        </a:rPr>
                        <a:t>Deferred loss on refunding</a:t>
                      </a:r>
                      <a:endParaRPr lang="en-US" sz="900" b="0" i="0" u="none" strike="noStrike">
                        <a:effectLst/>
                        <a:latin typeface="Arial"/>
                      </a:endParaRPr>
                    </a:p>
                  </a:txBody>
                  <a:tcPr marL="8472" marR="8472" marT="8472" marB="0" anchor="b"/>
                </a:tc>
                <a:tc hMerge="1">
                  <a:txBody>
                    <a:bodyPr/>
                    <a:lstStyle/>
                    <a:p>
                      <a:endParaRPr lang="en-US"/>
                    </a:p>
                  </a:txBody>
                  <a:tcPr/>
                </a:tc>
                <a:tc hMerge="1">
                  <a:txBody>
                    <a:bodyPr/>
                    <a:lstStyle/>
                    <a:p>
                      <a:endParaRPr lang="en-US"/>
                    </a:p>
                  </a:txBody>
                  <a:tcPr/>
                </a:tc>
                <a:tc>
                  <a:txBody>
                    <a:bodyPr/>
                    <a:lstStyle/>
                    <a:p>
                      <a:pPr algn="l" fontAlgn="b"/>
                      <a:r>
                        <a:rPr lang="en-US" sz="900" u="none" strike="noStrike">
                          <a:effectLst/>
                        </a:rPr>
                        <a:t> </a:t>
                      </a:r>
                      <a:endParaRPr lang="en-US" sz="900" b="1" i="0" u="none" strike="noStrike">
                        <a:effectLst/>
                        <a:latin typeface="Arial"/>
                      </a:endParaRPr>
                    </a:p>
                  </a:txBody>
                  <a:tcPr marL="8472" marR="8472" marT="8472" marB="0" anchor="b"/>
                </a:tc>
                <a:tc>
                  <a:txBody>
                    <a:bodyPr/>
                    <a:lstStyle/>
                    <a:p>
                      <a:pPr algn="l" fontAlgn="b"/>
                      <a:r>
                        <a:rPr lang="en-US" sz="900" u="none" strike="noStrike">
                          <a:effectLst/>
                        </a:rPr>
                        <a:t>                        -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   </a:t>
                      </a:r>
                      <a:endParaRPr lang="en-US" sz="900" b="0" i="0" u="none" strike="noStrike">
                        <a:effectLst/>
                        <a:latin typeface="Arial"/>
                      </a:endParaRPr>
                    </a:p>
                  </a:txBody>
                  <a:tcPr marL="8472" marR="8472" marT="8472" marB="0" anchor="b"/>
                </a:tc>
              </a:tr>
              <a:tr h="144031">
                <a:tc>
                  <a:txBody>
                    <a:bodyPr/>
                    <a:lstStyle/>
                    <a:p>
                      <a:pPr algn="ctr" fontAlgn="b"/>
                      <a:endParaRPr lang="en-US" sz="900" b="1" i="0" u="none" strike="noStrike">
                        <a:effectLst/>
                        <a:latin typeface="Arial"/>
                      </a:endParaRPr>
                    </a:p>
                  </a:txBody>
                  <a:tcPr marL="8472" marR="8472" marT="8472" marB="0" anchor="b"/>
                </a:tc>
                <a:tc>
                  <a:txBody>
                    <a:bodyPr/>
                    <a:lstStyle/>
                    <a:p>
                      <a:pPr algn="ctr" fontAlgn="b"/>
                      <a:endParaRPr lang="en-US" sz="900" b="1"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Total deferred outflows of resources</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1" i="0" u="none" strike="noStrike">
                        <a:effectLst/>
                        <a:latin typeface="Arial"/>
                      </a:endParaRPr>
                    </a:p>
                  </a:txBody>
                  <a:tcPr marL="8472" marR="8472" marT="8472" marB="0" anchor="b"/>
                </a:tc>
                <a:tc>
                  <a:txBody>
                    <a:bodyPr/>
                    <a:lstStyle/>
                    <a:p>
                      <a:pPr algn="l" fontAlgn="b"/>
                      <a:r>
                        <a:rPr lang="en-US" sz="900" u="none" strike="noStrike">
                          <a:effectLst/>
                        </a:rPr>
                        <a:t>                        -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   </a:t>
                      </a:r>
                      <a:endParaRPr lang="en-US" sz="900" b="0" i="0" u="none" strike="noStrike">
                        <a:effectLst/>
                        <a:latin typeface="Arial"/>
                      </a:endParaRPr>
                    </a:p>
                  </a:txBody>
                  <a:tcPr marL="8472" marR="8472" marT="8472" marB="0" anchor="b"/>
                </a:tc>
              </a:tr>
              <a:tr h="144031">
                <a:tc>
                  <a:txBody>
                    <a:bodyPr/>
                    <a:lstStyle/>
                    <a:p>
                      <a:pPr algn="ctr" fontAlgn="b"/>
                      <a:endParaRPr lang="en-US" sz="900" b="1" i="0" u="none" strike="noStrike" dirty="0">
                        <a:effectLst/>
                        <a:latin typeface="Arial"/>
                      </a:endParaRPr>
                    </a:p>
                  </a:txBody>
                  <a:tcPr marL="8472" marR="8472" marT="8472" marB="0" anchor="b"/>
                </a:tc>
                <a:tc>
                  <a:txBody>
                    <a:bodyPr/>
                    <a:lstStyle/>
                    <a:p>
                      <a:pPr algn="ctr" fontAlgn="b"/>
                      <a:endParaRPr lang="en-US" sz="900" b="1"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0" i="0" u="none" strike="noStrike">
                        <a:effectLst/>
                        <a:latin typeface="Arial"/>
                      </a:endParaRPr>
                    </a:p>
                  </a:txBody>
                  <a:tcPr marL="8472" marR="8472" marT="8472" marB="0" anchor="b"/>
                </a:tc>
                <a:tc>
                  <a:txBody>
                    <a:bodyPr/>
                    <a:lstStyle/>
                    <a:p>
                      <a:pPr algn="l" fontAlgn="b"/>
                      <a:endParaRPr lang="en-US" sz="900" b="1"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a:effectLst/>
                        </a:rPr>
                        <a:t> </a:t>
                      </a:r>
                      <a:endParaRPr lang="en-US" sz="900" b="0" i="0" u="none" strike="noStrike">
                        <a:effectLst/>
                        <a:latin typeface="Arial"/>
                      </a:endParaRPr>
                    </a:p>
                  </a:txBody>
                  <a:tcPr marL="8472" marR="8472" marT="8472" marB="0" anchor="b"/>
                </a:tc>
                <a:tc>
                  <a:txBody>
                    <a:bodyPr/>
                    <a:lstStyle/>
                    <a:p>
                      <a:pPr algn="l" fontAlgn="b"/>
                      <a:r>
                        <a:rPr lang="en-US" sz="900" u="none" strike="noStrike" dirty="0">
                          <a:effectLst/>
                        </a:rPr>
                        <a:t> </a:t>
                      </a:r>
                      <a:endParaRPr lang="en-US" sz="900" b="0" i="0" u="none" strike="noStrike" dirty="0">
                        <a:effectLst/>
                        <a:latin typeface="Arial"/>
                      </a:endParaRPr>
                    </a:p>
                  </a:txBody>
                  <a:tcPr marL="8472" marR="8472" marT="8472" marB="0" anchor="b"/>
                </a:tc>
              </a:tr>
            </a:tbl>
          </a:graphicData>
        </a:graphic>
      </p:graphicFrame>
    </p:spTree>
    <p:extLst>
      <p:ext uri="{BB962C8B-B14F-4D97-AF65-F5344CB8AC3E}">
        <p14:creationId xmlns:p14="http://schemas.microsoft.com/office/powerpoint/2010/main" val="2713529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ransi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1947</TotalTime>
  <Words>3071</Words>
  <Application>Microsoft Office PowerPoint</Application>
  <PresentationFormat>On-screen Show (4:3)</PresentationFormat>
  <Paragraphs>842</Paragraphs>
  <Slides>66</Slides>
  <Notes>66</Notes>
  <HiddenSlides>0</HiddenSlides>
  <MMClips>0</MMClips>
  <ScaleCrop>false</ScaleCrop>
  <HeadingPairs>
    <vt:vector size="4" baseType="variant">
      <vt:variant>
        <vt:lpstr>Theme</vt:lpstr>
      </vt:variant>
      <vt:variant>
        <vt:i4>3</vt:i4>
      </vt:variant>
      <vt:variant>
        <vt:lpstr>Slide Titles</vt:lpstr>
      </vt:variant>
      <vt:variant>
        <vt:i4>66</vt:i4>
      </vt:variant>
    </vt:vector>
  </HeadingPairs>
  <TitlesOfParts>
    <vt:vector size="69" baseType="lpstr">
      <vt:lpstr>Title Slide</vt:lpstr>
      <vt:lpstr>Transition Slide</vt:lpstr>
      <vt:lpstr>Custom Design</vt:lpstr>
      <vt:lpstr>GASB UPDATE</vt:lpstr>
      <vt:lpstr>Agenda</vt:lpstr>
      <vt:lpstr>Statement No. 65</vt:lpstr>
      <vt:lpstr>Purpose</vt:lpstr>
      <vt:lpstr>Summary of Changes</vt:lpstr>
      <vt:lpstr>Summary of Changes</vt:lpstr>
      <vt:lpstr>Summary of Changes</vt:lpstr>
      <vt:lpstr>Implementation</vt:lpstr>
      <vt:lpstr>GASB 65–Statement of Net Position</vt:lpstr>
      <vt:lpstr>GASB 65–Statement of Net Position (Con’t)</vt:lpstr>
      <vt:lpstr>GASB 65–Balance Sheet</vt:lpstr>
      <vt:lpstr>How Will it Affect You?</vt:lpstr>
      <vt:lpstr>How Will it Affect You?</vt:lpstr>
      <vt:lpstr>Statement No. 66</vt:lpstr>
      <vt:lpstr>Purpose</vt:lpstr>
      <vt:lpstr>Summary of Changes</vt:lpstr>
      <vt:lpstr>How Will this Affect You?</vt:lpstr>
      <vt:lpstr>Statement No. 67</vt:lpstr>
      <vt:lpstr>GASB 67</vt:lpstr>
      <vt:lpstr>GASB 67</vt:lpstr>
      <vt:lpstr>GASB 67</vt:lpstr>
      <vt:lpstr>GASB 67</vt:lpstr>
      <vt:lpstr>GASB 67</vt:lpstr>
      <vt:lpstr>GASB 67</vt:lpstr>
      <vt:lpstr>Statement No. 70</vt:lpstr>
      <vt:lpstr>Purpose</vt:lpstr>
      <vt:lpstr>Qualitative Factors</vt:lpstr>
      <vt:lpstr>Recognition</vt:lpstr>
      <vt:lpstr>Recognition</vt:lpstr>
      <vt:lpstr>Disclosures</vt:lpstr>
      <vt:lpstr>Disclosures</vt:lpstr>
      <vt:lpstr>Statement No. 68</vt:lpstr>
      <vt:lpstr>Summary</vt:lpstr>
      <vt:lpstr>Purpose</vt:lpstr>
      <vt:lpstr>Net Pension Liability</vt:lpstr>
      <vt:lpstr>Defined Benefit Pension Plans</vt:lpstr>
      <vt:lpstr>Defined Benefit Pension Plans</vt:lpstr>
      <vt:lpstr>Defined Benefit Pension Plans</vt:lpstr>
      <vt:lpstr>Defined Benefit Pension Plans</vt:lpstr>
      <vt:lpstr>Defined Benefit Pension Plans</vt:lpstr>
      <vt:lpstr>Defined Benefit Pension Plans</vt:lpstr>
      <vt:lpstr>Defined Benefit Pension Plans</vt:lpstr>
      <vt:lpstr>Cost Sharing Employers</vt:lpstr>
      <vt:lpstr>Special Funding Situations</vt:lpstr>
      <vt:lpstr>Special Funding Situations (Con’t)</vt:lpstr>
      <vt:lpstr>TRS</vt:lpstr>
      <vt:lpstr>TRS</vt:lpstr>
      <vt:lpstr>TRS</vt:lpstr>
      <vt:lpstr>Single and Agent Employers</vt:lpstr>
      <vt:lpstr>TMRS</vt:lpstr>
      <vt:lpstr>TMRS – Control Objectives</vt:lpstr>
      <vt:lpstr>TMRS – Control Objectives (Con’t)</vt:lpstr>
      <vt:lpstr>Actuarial Valuations</vt:lpstr>
      <vt:lpstr>Measurement Date</vt:lpstr>
      <vt:lpstr>Disclosures</vt:lpstr>
      <vt:lpstr>RSI – Single and Agent Employers</vt:lpstr>
      <vt:lpstr>RSI – Single and Agent Employers</vt:lpstr>
      <vt:lpstr>RSI – Single and Agent Employers</vt:lpstr>
      <vt:lpstr>RSI – Cost Sharing Employers</vt:lpstr>
      <vt:lpstr>RSI – Cost Sharing Employers</vt:lpstr>
      <vt:lpstr>GASB 68</vt:lpstr>
      <vt:lpstr>GASB 68 Implementation Guide</vt:lpstr>
      <vt:lpstr>Statement No. 69</vt:lpstr>
      <vt:lpstr>GASB 69</vt:lpstr>
      <vt:lpstr>GASB 69</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POWERPOINT</dc:title>
  <dc:creator>Timmy Pugliese</dc:creator>
  <cp:lastModifiedBy>OIT</cp:lastModifiedBy>
  <cp:revision>140</cp:revision>
  <cp:lastPrinted>2014-07-22T19:00:47Z</cp:lastPrinted>
  <dcterms:created xsi:type="dcterms:W3CDTF">2013-10-18T20:15:55Z</dcterms:created>
  <dcterms:modified xsi:type="dcterms:W3CDTF">2014-07-28T22:07:42Z</dcterms:modified>
</cp:coreProperties>
</file>